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wdp" ContentType="image/vnd.ms-photo"/>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sldIdLst>
    <p:sldId id="256" r:id="rId2"/>
    <p:sldId id="258" r:id="rId3"/>
    <p:sldId id="268" r:id="rId4"/>
    <p:sldId id="269" r:id="rId5"/>
    <p:sldId id="260" r:id="rId6"/>
    <p:sldId id="261" r:id="rId7"/>
    <p:sldId id="263" r:id="rId8"/>
    <p:sldId id="262" r:id="rId9"/>
    <p:sldId id="264" r:id="rId10"/>
    <p:sldId id="265" r:id="rId11"/>
    <p:sldId id="266" r:id="rId12"/>
    <p:sldId id="267" r:id="rId13"/>
  </p:sldIdLst>
  <p:sldSz cx="12192000" cy="6858000"/>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9B9B"/>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Средний стиль 2 — акцент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987" autoAdjust="0"/>
    <p:restoredTop sz="94660"/>
  </p:normalViewPr>
  <p:slideViewPr>
    <p:cSldViewPr snapToGrid="0">
      <p:cViewPr varScale="1">
        <p:scale>
          <a:sx n="113" d="100"/>
          <a:sy n="113" d="100"/>
        </p:scale>
        <p:origin x="372" y="96"/>
      </p:cViewPr>
      <p:guideLst/>
    </p:cSldViewPr>
  </p:slideViewPr>
  <p:notesTextViewPr>
    <p:cViewPr>
      <p:scale>
        <a:sx n="3" d="2"/>
        <a:sy n="3" d="2"/>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viewProps" Target="viewProp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Титульный слайд">
    <p:spTree>
      <p:nvGrpSpPr>
        <p:cNvPr id="1" name=""/>
        <p:cNvGrpSpPr/>
        <p:nvPr/>
      </p:nvGrpSpPr>
      <p:grpSpPr>
        <a:xfrm>
          <a:off x="0" y="0"/>
          <a:ext cx="0" cy="0"/>
          <a:chOff x="0" y="0"/>
          <a:chExt cx="0" cy="0"/>
        </a:xfrm>
      </p:grpSpPr>
      <p:sp>
        <p:nvSpPr>
          <p:cNvPr id="2" name="Заголовок 1"/>
          <p:cNvSpPr>
            <a:spLocks noGrp="1"/>
          </p:cNvSpPr>
          <p:nvPr>
            <p:ph type="ctrTitle"/>
          </p:nvPr>
        </p:nvSpPr>
        <p:spPr>
          <a:xfrm>
            <a:off x="1524000" y="1122363"/>
            <a:ext cx="9144000" cy="2387600"/>
          </a:xfrm>
        </p:spPr>
        <p:txBody>
          <a:bodyPr anchor="b"/>
          <a:lstStyle>
            <a:lvl1pPr algn="ctr">
              <a:defRPr sz="6000"/>
            </a:lvl1pPr>
          </a:lstStyle>
          <a:p>
            <a:r>
              <a:rPr lang="ru-RU" smtClean="0"/>
              <a:t>Образец заголовка</a:t>
            </a:r>
            <a:endParaRPr lang="ru-RU"/>
          </a:p>
        </p:txBody>
      </p:sp>
      <p:sp>
        <p:nvSpPr>
          <p:cNvPr id="3" name="Подзаголовок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ru-RU" smtClean="0"/>
              <a:t>Образец подзаголовка</a:t>
            </a:r>
            <a:endParaRPr lang="ru-RU"/>
          </a:p>
        </p:txBody>
      </p:sp>
      <p:sp>
        <p:nvSpPr>
          <p:cNvPr id="4" name="Дата 3"/>
          <p:cNvSpPr>
            <a:spLocks noGrp="1"/>
          </p:cNvSpPr>
          <p:nvPr>
            <p:ph type="dt" sz="half" idx="10"/>
          </p:nvPr>
        </p:nvSpPr>
        <p:spPr/>
        <p:txBody>
          <a:bodyPr/>
          <a:lstStyle/>
          <a:p>
            <a:fld id="{8C701F10-2B4C-48F4-A200-3AE1D844A56F}" type="datetimeFigureOut">
              <a:rPr lang="ru-RU" smtClean="0"/>
              <a:t>15.02.2019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402181-14E6-4C33-BD89-DBBD3880BF0A}" type="slidenum">
              <a:rPr lang="ru-RU" smtClean="0"/>
              <a:t>‹#›</a:t>
            </a:fld>
            <a:endParaRPr lang="ru-RU"/>
          </a:p>
        </p:txBody>
      </p:sp>
    </p:spTree>
    <p:extLst>
      <p:ext uri="{BB962C8B-B14F-4D97-AF65-F5344CB8AC3E}">
        <p14:creationId xmlns:p14="http://schemas.microsoft.com/office/powerpoint/2010/main" val="421309221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Вертикальный текст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701F10-2B4C-48F4-A200-3AE1D844A56F}" type="datetimeFigureOut">
              <a:rPr lang="ru-RU" smtClean="0"/>
              <a:t>15.02.2019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402181-14E6-4C33-BD89-DBBD3880BF0A}" type="slidenum">
              <a:rPr lang="ru-RU" smtClean="0"/>
              <a:t>‹#›</a:t>
            </a:fld>
            <a:endParaRPr lang="ru-RU"/>
          </a:p>
        </p:txBody>
      </p:sp>
    </p:spTree>
    <p:extLst>
      <p:ext uri="{BB962C8B-B14F-4D97-AF65-F5344CB8AC3E}">
        <p14:creationId xmlns:p14="http://schemas.microsoft.com/office/powerpoint/2010/main" val="93549947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Вертикальный заголовок 1"/>
          <p:cNvSpPr>
            <a:spLocks noGrp="1"/>
          </p:cNvSpPr>
          <p:nvPr>
            <p:ph type="title" orient="vert"/>
          </p:nvPr>
        </p:nvSpPr>
        <p:spPr>
          <a:xfrm>
            <a:off x="8724900" y="365125"/>
            <a:ext cx="2628900" cy="5811838"/>
          </a:xfrm>
        </p:spPr>
        <p:txBody>
          <a:bodyPr vert="eaVert"/>
          <a:lstStyle/>
          <a:p>
            <a:r>
              <a:rPr lang="ru-RU" smtClean="0"/>
              <a:t>Образец заголовка</a:t>
            </a:r>
            <a:endParaRPr lang="ru-RU"/>
          </a:p>
        </p:txBody>
      </p:sp>
      <p:sp>
        <p:nvSpPr>
          <p:cNvPr id="3" name="Вертикальный текст 2"/>
          <p:cNvSpPr>
            <a:spLocks noGrp="1"/>
          </p:cNvSpPr>
          <p:nvPr>
            <p:ph type="body" orient="vert" idx="1"/>
          </p:nvPr>
        </p:nvSpPr>
        <p:spPr>
          <a:xfrm>
            <a:off x="838200" y="365125"/>
            <a:ext cx="7734300" cy="5811838"/>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701F10-2B4C-48F4-A200-3AE1D844A56F}" type="datetimeFigureOut">
              <a:rPr lang="ru-RU" smtClean="0"/>
              <a:t>15.02.2019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402181-14E6-4C33-BD89-DBBD3880BF0A}" type="slidenum">
              <a:rPr lang="ru-RU" smtClean="0"/>
              <a:t>‹#›</a:t>
            </a:fld>
            <a:endParaRPr lang="ru-RU"/>
          </a:p>
        </p:txBody>
      </p:sp>
    </p:spTree>
    <p:extLst>
      <p:ext uri="{BB962C8B-B14F-4D97-AF65-F5344CB8AC3E}">
        <p14:creationId xmlns:p14="http://schemas.microsoft.com/office/powerpoint/2010/main" val="223769608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10"/>
          </p:nvPr>
        </p:nvSpPr>
        <p:spPr/>
        <p:txBody>
          <a:bodyPr/>
          <a:lstStyle/>
          <a:p>
            <a:fld id="{8C701F10-2B4C-48F4-A200-3AE1D844A56F}" type="datetimeFigureOut">
              <a:rPr lang="ru-RU" smtClean="0"/>
              <a:t>15.02.2019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402181-14E6-4C33-BD89-DBBD3880BF0A}" type="slidenum">
              <a:rPr lang="ru-RU" smtClean="0"/>
              <a:t>‹#›</a:t>
            </a:fld>
            <a:endParaRPr lang="ru-RU"/>
          </a:p>
        </p:txBody>
      </p:sp>
    </p:spTree>
    <p:extLst>
      <p:ext uri="{BB962C8B-B14F-4D97-AF65-F5344CB8AC3E}">
        <p14:creationId xmlns:p14="http://schemas.microsoft.com/office/powerpoint/2010/main" val="2474697296"/>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1850" y="1709738"/>
            <a:ext cx="10515600" cy="2852737"/>
          </a:xfrm>
        </p:spPr>
        <p:txBody>
          <a:bodyPr anchor="b"/>
          <a:lstStyle>
            <a:lvl1pPr>
              <a:defRPr sz="6000"/>
            </a:lvl1pPr>
          </a:lstStyle>
          <a:p>
            <a:r>
              <a:rPr lang="ru-RU" smtClean="0"/>
              <a:t>Образец заголовка</a:t>
            </a:r>
            <a:endParaRPr lang="ru-RU"/>
          </a:p>
        </p:txBody>
      </p:sp>
      <p:sp>
        <p:nvSpPr>
          <p:cNvPr id="3" name="Текст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ru-RU" smtClean="0"/>
              <a:t>Образец текста</a:t>
            </a:r>
          </a:p>
        </p:txBody>
      </p:sp>
      <p:sp>
        <p:nvSpPr>
          <p:cNvPr id="4" name="Дата 3"/>
          <p:cNvSpPr>
            <a:spLocks noGrp="1"/>
          </p:cNvSpPr>
          <p:nvPr>
            <p:ph type="dt" sz="half" idx="10"/>
          </p:nvPr>
        </p:nvSpPr>
        <p:spPr/>
        <p:txBody>
          <a:bodyPr/>
          <a:lstStyle/>
          <a:p>
            <a:fld id="{8C701F10-2B4C-48F4-A200-3AE1D844A56F}" type="datetimeFigureOut">
              <a:rPr lang="ru-RU" smtClean="0"/>
              <a:t>15.02.2019</a:t>
            </a:fld>
            <a:endParaRPr lang="ru-RU"/>
          </a:p>
        </p:txBody>
      </p:sp>
      <p:sp>
        <p:nvSpPr>
          <p:cNvPr id="5" name="Нижний колонтитул 4"/>
          <p:cNvSpPr>
            <a:spLocks noGrp="1"/>
          </p:cNvSpPr>
          <p:nvPr>
            <p:ph type="ftr" sz="quarter" idx="11"/>
          </p:nvPr>
        </p:nvSpPr>
        <p:spPr/>
        <p:txBody>
          <a:bodyPr/>
          <a:lstStyle/>
          <a:p>
            <a:endParaRPr lang="ru-RU"/>
          </a:p>
        </p:txBody>
      </p:sp>
      <p:sp>
        <p:nvSpPr>
          <p:cNvPr id="6" name="Номер слайда 5"/>
          <p:cNvSpPr>
            <a:spLocks noGrp="1"/>
          </p:cNvSpPr>
          <p:nvPr>
            <p:ph type="sldNum" sz="quarter" idx="12"/>
          </p:nvPr>
        </p:nvSpPr>
        <p:spPr/>
        <p:txBody>
          <a:bodyPr/>
          <a:lstStyle/>
          <a:p>
            <a:fld id="{66402181-14E6-4C33-BD89-DBBD3880BF0A}" type="slidenum">
              <a:rPr lang="ru-RU" smtClean="0"/>
              <a:t>‹#›</a:t>
            </a:fld>
            <a:endParaRPr lang="ru-RU"/>
          </a:p>
        </p:txBody>
      </p:sp>
    </p:spTree>
    <p:extLst>
      <p:ext uri="{BB962C8B-B14F-4D97-AF65-F5344CB8AC3E}">
        <p14:creationId xmlns:p14="http://schemas.microsoft.com/office/powerpoint/2010/main" val="73839445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Объект 2"/>
          <p:cNvSpPr>
            <a:spLocks noGrp="1"/>
          </p:cNvSpPr>
          <p:nvPr>
            <p:ph sz="half" idx="1"/>
          </p:nvPr>
        </p:nvSpPr>
        <p:spPr>
          <a:xfrm>
            <a:off x="838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Объект 3"/>
          <p:cNvSpPr>
            <a:spLocks noGrp="1"/>
          </p:cNvSpPr>
          <p:nvPr>
            <p:ph sz="half" idx="2"/>
          </p:nvPr>
        </p:nvSpPr>
        <p:spPr>
          <a:xfrm>
            <a:off x="6172200" y="1825625"/>
            <a:ext cx="5181600" cy="435133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Дата 4"/>
          <p:cNvSpPr>
            <a:spLocks noGrp="1"/>
          </p:cNvSpPr>
          <p:nvPr>
            <p:ph type="dt" sz="half" idx="10"/>
          </p:nvPr>
        </p:nvSpPr>
        <p:spPr/>
        <p:txBody>
          <a:bodyPr/>
          <a:lstStyle/>
          <a:p>
            <a:fld id="{8C701F10-2B4C-48F4-A200-3AE1D844A56F}" type="datetimeFigureOut">
              <a:rPr lang="ru-RU" smtClean="0"/>
              <a:t>15.02.2019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402181-14E6-4C33-BD89-DBBD3880BF0A}" type="slidenum">
              <a:rPr lang="ru-RU" smtClean="0"/>
              <a:t>‹#›</a:t>
            </a:fld>
            <a:endParaRPr lang="ru-RU"/>
          </a:p>
        </p:txBody>
      </p:sp>
    </p:spTree>
    <p:extLst>
      <p:ext uri="{BB962C8B-B14F-4D97-AF65-F5344CB8AC3E}">
        <p14:creationId xmlns:p14="http://schemas.microsoft.com/office/powerpoint/2010/main" val="34927383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365125"/>
            <a:ext cx="10515600" cy="1325563"/>
          </a:xfrm>
        </p:spPr>
        <p:txBody>
          <a:bodyPr/>
          <a:lstStyle/>
          <a:p>
            <a:r>
              <a:rPr lang="ru-RU" smtClean="0"/>
              <a:t>Образец заголовка</a:t>
            </a:r>
            <a:endParaRPr lang="ru-RU"/>
          </a:p>
        </p:txBody>
      </p:sp>
      <p:sp>
        <p:nvSpPr>
          <p:cNvPr id="3" name="Текст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Объект 3"/>
          <p:cNvSpPr>
            <a:spLocks noGrp="1"/>
          </p:cNvSpPr>
          <p:nvPr>
            <p:ph sz="half" idx="2"/>
          </p:nvPr>
        </p:nvSpPr>
        <p:spPr>
          <a:xfrm>
            <a:off x="839788" y="2505075"/>
            <a:ext cx="5157787"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5" name="Текст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Объект 5"/>
          <p:cNvSpPr>
            <a:spLocks noGrp="1"/>
          </p:cNvSpPr>
          <p:nvPr>
            <p:ph sz="quarter" idx="4"/>
          </p:nvPr>
        </p:nvSpPr>
        <p:spPr>
          <a:xfrm>
            <a:off x="6172200" y="2505075"/>
            <a:ext cx="5183188" cy="3684588"/>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7" name="Дата 6"/>
          <p:cNvSpPr>
            <a:spLocks noGrp="1"/>
          </p:cNvSpPr>
          <p:nvPr>
            <p:ph type="dt" sz="half" idx="10"/>
          </p:nvPr>
        </p:nvSpPr>
        <p:spPr/>
        <p:txBody>
          <a:bodyPr/>
          <a:lstStyle/>
          <a:p>
            <a:fld id="{8C701F10-2B4C-48F4-A200-3AE1D844A56F}" type="datetimeFigureOut">
              <a:rPr lang="ru-RU" smtClean="0"/>
              <a:t>15.02.2019</a:t>
            </a:fld>
            <a:endParaRPr lang="ru-RU"/>
          </a:p>
        </p:txBody>
      </p:sp>
      <p:sp>
        <p:nvSpPr>
          <p:cNvPr id="8" name="Нижний колонтитул 7"/>
          <p:cNvSpPr>
            <a:spLocks noGrp="1"/>
          </p:cNvSpPr>
          <p:nvPr>
            <p:ph type="ftr" sz="quarter" idx="11"/>
          </p:nvPr>
        </p:nvSpPr>
        <p:spPr/>
        <p:txBody>
          <a:bodyPr/>
          <a:lstStyle/>
          <a:p>
            <a:endParaRPr lang="ru-RU"/>
          </a:p>
        </p:txBody>
      </p:sp>
      <p:sp>
        <p:nvSpPr>
          <p:cNvPr id="9" name="Номер слайда 8"/>
          <p:cNvSpPr>
            <a:spLocks noGrp="1"/>
          </p:cNvSpPr>
          <p:nvPr>
            <p:ph type="sldNum" sz="quarter" idx="12"/>
          </p:nvPr>
        </p:nvSpPr>
        <p:spPr/>
        <p:txBody>
          <a:bodyPr/>
          <a:lstStyle/>
          <a:p>
            <a:fld id="{66402181-14E6-4C33-BD89-DBBD3880BF0A}" type="slidenum">
              <a:rPr lang="ru-RU" smtClean="0"/>
              <a:t>‹#›</a:t>
            </a:fld>
            <a:endParaRPr lang="ru-RU"/>
          </a:p>
        </p:txBody>
      </p:sp>
    </p:spTree>
    <p:extLst>
      <p:ext uri="{BB962C8B-B14F-4D97-AF65-F5344CB8AC3E}">
        <p14:creationId xmlns:p14="http://schemas.microsoft.com/office/powerpoint/2010/main" val="33462518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smtClean="0"/>
              <a:t>Образец заголовка</a:t>
            </a:r>
            <a:endParaRPr lang="ru-RU"/>
          </a:p>
        </p:txBody>
      </p:sp>
      <p:sp>
        <p:nvSpPr>
          <p:cNvPr id="3" name="Дата 2"/>
          <p:cNvSpPr>
            <a:spLocks noGrp="1"/>
          </p:cNvSpPr>
          <p:nvPr>
            <p:ph type="dt" sz="half" idx="10"/>
          </p:nvPr>
        </p:nvSpPr>
        <p:spPr/>
        <p:txBody>
          <a:bodyPr/>
          <a:lstStyle/>
          <a:p>
            <a:fld id="{8C701F10-2B4C-48F4-A200-3AE1D844A56F}" type="datetimeFigureOut">
              <a:rPr lang="ru-RU" smtClean="0"/>
              <a:t>15.02.2019</a:t>
            </a:fld>
            <a:endParaRPr lang="ru-RU"/>
          </a:p>
        </p:txBody>
      </p:sp>
      <p:sp>
        <p:nvSpPr>
          <p:cNvPr id="4" name="Нижний колонтитул 3"/>
          <p:cNvSpPr>
            <a:spLocks noGrp="1"/>
          </p:cNvSpPr>
          <p:nvPr>
            <p:ph type="ftr" sz="quarter" idx="11"/>
          </p:nvPr>
        </p:nvSpPr>
        <p:spPr/>
        <p:txBody>
          <a:bodyPr/>
          <a:lstStyle/>
          <a:p>
            <a:endParaRPr lang="ru-RU"/>
          </a:p>
        </p:txBody>
      </p:sp>
      <p:sp>
        <p:nvSpPr>
          <p:cNvPr id="5" name="Номер слайда 4"/>
          <p:cNvSpPr>
            <a:spLocks noGrp="1"/>
          </p:cNvSpPr>
          <p:nvPr>
            <p:ph type="sldNum" sz="quarter" idx="12"/>
          </p:nvPr>
        </p:nvSpPr>
        <p:spPr/>
        <p:txBody>
          <a:bodyPr/>
          <a:lstStyle/>
          <a:p>
            <a:fld id="{66402181-14E6-4C33-BD89-DBBD3880BF0A}" type="slidenum">
              <a:rPr lang="ru-RU" smtClean="0"/>
              <a:t>‹#›</a:t>
            </a:fld>
            <a:endParaRPr lang="ru-RU"/>
          </a:p>
        </p:txBody>
      </p:sp>
    </p:spTree>
    <p:extLst>
      <p:ext uri="{BB962C8B-B14F-4D97-AF65-F5344CB8AC3E}">
        <p14:creationId xmlns:p14="http://schemas.microsoft.com/office/powerpoint/2010/main" val="161913941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Дата 1"/>
          <p:cNvSpPr>
            <a:spLocks noGrp="1"/>
          </p:cNvSpPr>
          <p:nvPr>
            <p:ph type="dt" sz="half" idx="10"/>
          </p:nvPr>
        </p:nvSpPr>
        <p:spPr/>
        <p:txBody>
          <a:bodyPr/>
          <a:lstStyle/>
          <a:p>
            <a:fld id="{8C701F10-2B4C-48F4-A200-3AE1D844A56F}" type="datetimeFigureOut">
              <a:rPr lang="ru-RU" smtClean="0"/>
              <a:t>15.02.2019</a:t>
            </a:fld>
            <a:endParaRPr lang="ru-RU"/>
          </a:p>
        </p:txBody>
      </p:sp>
      <p:sp>
        <p:nvSpPr>
          <p:cNvPr id="3" name="Нижний колонтитул 2"/>
          <p:cNvSpPr>
            <a:spLocks noGrp="1"/>
          </p:cNvSpPr>
          <p:nvPr>
            <p:ph type="ftr" sz="quarter" idx="11"/>
          </p:nvPr>
        </p:nvSpPr>
        <p:spPr/>
        <p:txBody>
          <a:bodyPr/>
          <a:lstStyle/>
          <a:p>
            <a:endParaRPr lang="ru-RU"/>
          </a:p>
        </p:txBody>
      </p:sp>
      <p:sp>
        <p:nvSpPr>
          <p:cNvPr id="4" name="Номер слайда 3"/>
          <p:cNvSpPr>
            <a:spLocks noGrp="1"/>
          </p:cNvSpPr>
          <p:nvPr>
            <p:ph type="sldNum" sz="quarter" idx="12"/>
          </p:nvPr>
        </p:nvSpPr>
        <p:spPr/>
        <p:txBody>
          <a:bodyPr/>
          <a:lstStyle/>
          <a:p>
            <a:fld id="{66402181-14E6-4C33-BD89-DBBD3880BF0A}" type="slidenum">
              <a:rPr lang="ru-RU" smtClean="0"/>
              <a:t>‹#›</a:t>
            </a:fld>
            <a:endParaRPr lang="ru-RU"/>
          </a:p>
        </p:txBody>
      </p:sp>
    </p:spTree>
    <p:extLst>
      <p:ext uri="{BB962C8B-B14F-4D97-AF65-F5344CB8AC3E}">
        <p14:creationId xmlns:p14="http://schemas.microsoft.com/office/powerpoint/2010/main" val="304570904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Объект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701F10-2B4C-48F4-A200-3AE1D844A56F}" type="datetimeFigureOut">
              <a:rPr lang="ru-RU" smtClean="0"/>
              <a:t>15.02.2019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402181-14E6-4C33-BD89-DBBD3880BF0A}" type="slidenum">
              <a:rPr lang="ru-RU" smtClean="0"/>
              <a:t>‹#›</a:t>
            </a:fld>
            <a:endParaRPr lang="ru-RU"/>
          </a:p>
        </p:txBody>
      </p:sp>
    </p:spTree>
    <p:extLst>
      <p:ext uri="{BB962C8B-B14F-4D97-AF65-F5344CB8AC3E}">
        <p14:creationId xmlns:p14="http://schemas.microsoft.com/office/powerpoint/2010/main" val="305383948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9788" y="457200"/>
            <a:ext cx="3932237" cy="1600200"/>
          </a:xfrm>
        </p:spPr>
        <p:txBody>
          <a:bodyPr anchor="b"/>
          <a:lstStyle>
            <a:lvl1pPr>
              <a:defRPr sz="3200"/>
            </a:lvl1pPr>
          </a:lstStyle>
          <a:p>
            <a:r>
              <a:rPr lang="ru-RU" smtClean="0"/>
              <a:t>Образец заголовка</a:t>
            </a:r>
            <a:endParaRPr lang="ru-RU"/>
          </a:p>
        </p:txBody>
      </p:sp>
      <p:sp>
        <p:nvSpPr>
          <p:cNvPr id="3" name="Рисунок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ru-RU"/>
          </a:p>
        </p:txBody>
      </p:sp>
      <p:sp>
        <p:nvSpPr>
          <p:cNvPr id="4" name="Текст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ru-RU" smtClean="0"/>
              <a:t>Образец текста</a:t>
            </a:r>
          </a:p>
        </p:txBody>
      </p:sp>
      <p:sp>
        <p:nvSpPr>
          <p:cNvPr id="5" name="Дата 4"/>
          <p:cNvSpPr>
            <a:spLocks noGrp="1"/>
          </p:cNvSpPr>
          <p:nvPr>
            <p:ph type="dt" sz="half" idx="10"/>
          </p:nvPr>
        </p:nvSpPr>
        <p:spPr/>
        <p:txBody>
          <a:bodyPr/>
          <a:lstStyle/>
          <a:p>
            <a:fld id="{8C701F10-2B4C-48F4-A200-3AE1D844A56F}" type="datetimeFigureOut">
              <a:rPr lang="ru-RU" smtClean="0"/>
              <a:t>15.02.2019</a:t>
            </a:fld>
            <a:endParaRPr lang="ru-RU"/>
          </a:p>
        </p:txBody>
      </p:sp>
      <p:sp>
        <p:nvSpPr>
          <p:cNvPr id="6" name="Нижний колонтитул 5"/>
          <p:cNvSpPr>
            <a:spLocks noGrp="1"/>
          </p:cNvSpPr>
          <p:nvPr>
            <p:ph type="ftr" sz="quarter" idx="11"/>
          </p:nvPr>
        </p:nvSpPr>
        <p:spPr/>
        <p:txBody>
          <a:bodyPr/>
          <a:lstStyle/>
          <a:p>
            <a:endParaRPr lang="ru-RU"/>
          </a:p>
        </p:txBody>
      </p:sp>
      <p:sp>
        <p:nvSpPr>
          <p:cNvPr id="7" name="Номер слайда 6"/>
          <p:cNvSpPr>
            <a:spLocks noGrp="1"/>
          </p:cNvSpPr>
          <p:nvPr>
            <p:ph type="sldNum" sz="quarter" idx="12"/>
          </p:nvPr>
        </p:nvSpPr>
        <p:spPr/>
        <p:txBody>
          <a:bodyPr/>
          <a:lstStyle/>
          <a:p>
            <a:fld id="{66402181-14E6-4C33-BD89-DBBD3880BF0A}" type="slidenum">
              <a:rPr lang="ru-RU" smtClean="0"/>
              <a:t>‹#›</a:t>
            </a:fld>
            <a:endParaRPr lang="ru-RU"/>
          </a:p>
        </p:txBody>
      </p:sp>
    </p:spTree>
    <p:extLst>
      <p:ext uri="{BB962C8B-B14F-4D97-AF65-F5344CB8AC3E}">
        <p14:creationId xmlns:p14="http://schemas.microsoft.com/office/powerpoint/2010/main" val="70244398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ru-RU" smtClean="0"/>
              <a:t>Образец заголовка</a:t>
            </a:r>
            <a:endParaRPr lang="ru-RU"/>
          </a:p>
        </p:txBody>
      </p:sp>
      <p:sp>
        <p:nvSpPr>
          <p:cNvPr id="3" name="Текст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ru-RU"/>
          </a:p>
        </p:txBody>
      </p:sp>
      <p:sp>
        <p:nvSpPr>
          <p:cNvPr id="4" name="Дата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C701F10-2B4C-48F4-A200-3AE1D844A56F}" type="datetimeFigureOut">
              <a:rPr lang="ru-RU" smtClean="0"/>
              <a:t>15.02.2019</a:t>
            </a:fld>
            <a:endParaRPr lang="ru-RU"/>
          </a:p>
        </p:txBody>
      </p:sp>
      <p:sp>
        <p:nvSpPr>
          <p:cNvPr id="5" name="Нижний колонтитул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ru-RU"/>
          </a:p>
        </p:txBody>
      </p:sp>
      <p:sp>
        <p:nvSpPr>
          <p:cNvPr id="6" name="Номер слайда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6402181-14E6-4C33-BD89-DBBD3880BF0A}" type="slidenum">
              <a:rPr lang="ru-RU" smtClean="0"/>
              <a:t>‹#›</a:t>
            </a:fld>
            <a:endParaRPr lang="ru-RU"/>
          </a:p>
        </p:txBody>
      </p:sp>
    </p:spTree>
    <p:extLst>
      <p:ext uri="{BB962C8B-B14F-4D97-AF65-F5344CB8AC3E}">
        <p14:creationId xmlns:p14="http://schemas.microsoft.com/office/powerpoint/2010/main" val="2704484994"/>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emf"/><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6.emf"/><Relationship Id="rId7" Type="http://schemas.microsoft.com/office/2007/relationships/hdphoto" Target="../media/hdphoto1.wdp"/><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0.png"/><Relationship Id="rId5" Type="http://schemas.openxmlformats.org/officeDocument/2006/relationships/image" Target="../media/image11.emf"/><Relationship Id="rId4" Type="http://schemas.openxmlformats.org/officeDocument/2006/relationships/image" Target="../media/image7.emf"/></Relationships>
</file>

<file path=ppt/slides/_rels/slide11.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1.jpg"/><Relationship Id="rId5" Type="http://schemas.openxmlformats.org/officeDocument/2006/relationships/image" Target="../media/image11.emf"/><Relationship Id="rId4" Type="http://schemas.openxmlformats.org/officeDocument/2006/relationships/image" Target="../media/image7.emf"/></Relationships>
</file>

<file path=ppt/slides/_rels/slide12.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32.jpeg"/><Relationship Id="rId5" Type="http://schemas.openxmlformats.org/officeDocument/2006/relationships/image" Target="../media/image11.emf"/><Relationship Id="rId4" Type="http://schemas.openxmlformats.org/officeDocument/2006/relationships/image" Target="../media/image7.emf"/></Relationships>
</file>

<file path=ppt/slides/_rels/slide2.xml.rels><?xml version="1.0" encoding="UTF-8" standalone="yes"?>
<Relationships xmlns="http://schemas.openxmlformats.org/package/2006/relationships"><Relationship Id="rId8" Type="http://schemas.openxmlformats.org/officeDocument/2006/relationships/image" Target="../media/image8.emf"/><Relationship Id="rId13" Type="http://schemas.openxmlformats.org/officeDocument/2006/relationships/image" Target="../media/image13.emf"/><Relationship Id="rId3" Type="http://schemas.openxmlformats.org/officeDocument/2006/relationships/image" Target="../media/image3.emf"/><Relationship Id="rId7" Type="http://schemas.openxmlformats.org/officeDocument/2006/relationships/image" Target="../media/image7.emf"/><Relationship Id="rId12" Type="http://schemas.openxmlformats.org/officeDocument/2006/relationships/image" Target="../media/image12.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6.emf"/><Relationship Id="rId11" Type="http://schemas.openxmlformats.org/officeDocument/2006/relationships/image" Target="../media/image11.emf"/><Relationship Id="rId5" Type="http://schemas.openxmlformats.org/officeDocument/2006/relationships/image" Target="../media/image5.emf"/><Relationship Id="rId10" Type="http://schemas.openxmlformats.org/officeDocument/2006/relationships/image" Target="../media/image10.emf"/><Relationship Id="rId4" Type="http://schemas.openxmlformats.org/officeDocument/2006/relationships/image" Target="../media/image4.emf"/><Relationship Id="rId9" Type="http://schemas.openxmlformats.org/officeDocument/2006/relationships/image" Target="../media/image9.emf"/><Relationship Id="rId14" Type="http://schemas.openxmlformats.org/officeDocument/2006/relationships/image" Target="../media/image14.emf"/></Relationships>
</file>

<file path=ppt/slides/_rels/slide3.xml.rels><?xml version="1.0" encoding="UTF-8" standalone="yes"?>
<Relationships xmlns="http://schemas.openxmlformats.org/package/2006/relationships"><Relationship Id="rId8" Type="http://schemas.openxmlformats.org/officeDocument/2006/relationships/image" Target="../media/image17.emf"/><Relationship Id="rId3" Type="http://schemas.openxmlformats.org/officeDocument/2006/relationships/image" Target="../media/image11.emf"/><Relationship Id="rId7" Type="http://schemas.openxmlformats.org/officeDocument/2006/relationships/image" Target="../media/image16.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15.emf"/><Relationship Id="rId5" Type="http://schemas.openxmlformats.org/officeDocument/2006/relationships/image" Target="../media/image8.emf"/><Relationship Id="rId4" Type="http://schemas.openxmlformats.org/officeDocument/2006/relationships/image" Target="../media/image6.emf"/></Relationships>
</file>

<file path=ppt/slides/_rels/slide4.xml.rels><?xml version="1.0" encoding="UTF-8" standalone="yes"?>
<Relationships xmlns="http://schemas.openxmlformats.org/package/2006/relationships"><Relationship Id="rId8" Type="http://schemas.openxmlformats.org/officeDocument/2006/relationships/image" Target="../media/image16.emf"/><Relationship Id="rId3" Type="http://schemas.openxmlformats.org/officeDocument/2006/relationships/image" Target="../media/image9.emf"/><Relationship Id="rId7" Type="http://schemas.openxmlformats.org/officeDocument/2006/relationships/image" Target="../media/image15.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10" Type="http://schemas.openxmlformats.org/officeDocument/2006/relationships/image" Target="../media/image18.emf"/><Relationship Id="rId4" Type="http://schemas.openxmlformats.org/officeDocument/2006/relationships/image" Target="../media/image6.emf"/><Relationship Id="rId9" Type="http://schemas.openxmlformats.org/officeDocument/2006/relationships/image" Target="../media/image17.emf"/></Relationships>
</file>

<file path=ppt/slides/_rels/slide5.xml.rels><?xml version="1.0" encoding="UTF-8" standalone="yes"?>
<Relationships xmlns="http://schemas.openxmlformats.org/package/2006/relationships"><Relationship Id="rId8" Type="http://schemas.openxmlformats.org/officeDocument/2006/relationships/image" Target="../media/image20.emf"/><Relationship Id="rId3" Type="http://schemas.openxmlformats.org/officeDocument/2006/relationships/image" Target="../media/image9.emf"/><Relationship Id="rId7" Type="http://schemas.openxmlformats.org/officeDocument/2006/relationships/image" Target="../media/image19.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emf"/><Relationship Id="rId5" Type="http://schemas.openxmlformats.org/officeDocument/2006/relationships/image" Target="../media/image7.emf"/><Relationship Id="rId4" Type="http://schemas.openxmlformats.org/officeDocument/2006/relationships/image" Target="../media/image6.emf"/></Relationships>
</file>

<file path=ppt/slides/_rels/slide6.xml.rels><?xml version="1.0" encoding="UTF-8" standalone="yes"?>
<Relationships xmlns="http://schemas.openxmlformats.org/package/2006/relationships"><Relationship Id="rId8" Type="http://schemas.openxmlformats.org/officeDocument/2006/relationships/image" Target="../media/image23.emf"/><Relationship Id="rId3" Type="http://schemas.openxmlformats.org/officeDocument/2006/relationships/image" Target="../media/image6.emf"/><Relationship Id="rId7" Type="http://schemas.openxmlformats.org/officeDocument/2006/relationships/image" Target="../media/image22.emf"/><Relationship Id="rId12" Type="http://schemas.openxmlformats.org/officeDocument/2006/relationships/image" Target="../media/image27.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1.emf"/><Relationship Id="rId11" Type="http://schemas.openxmlformats.org/officeDocument/2006/relationships/image" Target="../media/image26.emf"/><Relationship Id="rId5" Type="http://schemas.openxmlformats.org/officeDocument/2006/relationships/image" Target="../media/image11.emf"/><Relationship Id="rId10" Type="http://schemas.openxmlformats.org/officeDocument/2006/relationships/image" Target="../media/image25.emf"/><Relationship Id="rId4" Type="http://schemas.openxmlformats.org/officeDocument/2006/relationships/image" Target="../media/image8.emf"/><Relationship Id="rId9" Type="http://schemas.openxmlformats.org/officeDocument/2006/relationships/image" Target="../media/image24.emf"/></Relationships>
</file>

<file path=ppt/slides/_rels/slide7.xml.rels><?xml version="1.0" encoding="UTF-8" standalone="yes"?>
<Relationships xmlns="http://schemas.openxmlformats.org/package/2006/relationships"><Relationship Id="rId8" Type="http://schemas.openxmlformats.org/officeDocument/2006/relationships/image" Target="../media/image22.emf"/><Relationship Id="rId13" Type="http://schemas.openxmlformats.org/officeDocument/2006/relationships/image" Target="../media/image27.emf"/><Relationship Id="rId3" Type="http://schemas.openxmlformats.org/officeDocument/2006/relationships/image" Target="../media/image11.emf"/><Relationship Id="rId7" Type="http://schemas.openxmlformats.org/officeDocument/2006/relationships/image" Target="../media/image21.emf"/><Relationship Id="rId12" Type="http://schemas.openxmlformats.org/officeDocument/2006/relationships/image" Target="../media/image26.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8.emf"/><Relationship Id="rId11" Type="http://schemas.openxmlformats.org/officeDocument/2006/relationships/image" Target="../media/image25.emf"/><Relationship Id="rId5" Type="http://schemas.openxmlformats.org/officeDocument/2006/relationships/image" Target="../media/image7.emf"/><Relationship Id="rId10" Type="http://schemas.openxmlformats.org/officeDocument/2006/relationships/image" Target="../media/image24.emf"/><Relationship Id="rId4" Type="http://schemas.openxmlformats.org/officeDocument/2006/relationships/image" Target="../media/image6.emf"/><Relationship Id="rId9" Type="http://schemas.openxmlformats.org/officeDocument/2006/relationships/image" Target="../media/image23.emf"/></Relationships>
</file>

<file path=ppt/slides/_rels/slide8.xml.rels><?xml version="1.0" encoding="UTF-8" standalone="yes"?>
<Relationships xmlns="http://schemas.openxmlformats.org/package/2006/relationships"><Relationship Id="rId8" Type="http://schemas.openxmlformats.org/officeDocument/2006/relationships/image" Target="../media/image28.emf"/><Relationship Id="rId3" Type="http://schemas.openxmlformats.org/officeDocument/2006/relationships/image" Target="../media/image6.emf"/><Relationship Id="rId7" Type="http://schemas.openxmlformats.org/officeDocument/2006/relationships/image" Target="../media/image4.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9.emf"/><Relationship Id="rId5" Type="http://schemas.openxmlformats.org/officeDocument/2006/relationships/image" Target="../media/image11.emf"/><Relationship Id="rId4" Type="http://schemas.openxmlformats.org/officeDocument/2006/relationships/image" Target="../media/image7.emf"/></Relationships>
</file>

<file path=ppt/slides/_rels/slide9.xml.rels><?xml version="1.0" encoding="UTF-8" standalone="yes"?>
<Relationships xmlns="http://schemas.openxmlformats.org/package/2006/relationships"><Relationship Id="rId3" Type="http://schemas.openxmlformats.org/officeDocument/2006/relationships/image" Target="../media/image6.emf"/><Relationship Id="rId2" Type="http://schemas.openxmlformats.org/officeDocument/2006/relationships/image" Target="../media/image2.png"/><Relationship Id="rId1" Type="http://schemas.openxmlformats.org/officeDocument/2006/relationships/slideLayout" Target="../slideLayouts/slideLayout1.xml"/><Relationship Id="rId6" Type="http://schemas.openxmlformats.org/officeDocument/2006/relationships/image" Target="../media/image29.png"/><Relationship Id="rId5" Type="http://schemas.openxmlformats.org/officeDocument/2006/relationships/image" Target="../media/image11.emf"/><Relationship Id="rId4" Type="http://schemas.openxmlformats.org/officeDocument/2006/relationships/image" Target="../media/image7.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Рисунок 3"/>
          <p:cNvPicPr>
            <a:picLocks noChangeAspect="1"/>
          </p:cNvPicPr>
          <p:nvPr/>
        </p:nvPicPr>
        <p:blipFill>
          <a:blip r:embed="rId2"/>
          <a:stretch>
            <a:fillRect/>
          </a:stretch>
        </p:blipFill>
        <p:spPr>
          <a:xfrm>
            <a:off x="-188685" y="-116114"/>
            <a:ext cx="12552228" cy="7060628"/>
          </a:xfrm>
          <a:prstGeom prst="rect">
            <a:avLst/>
          </a:prstGeom>
        </p:spPr>
      </p:pic>
      <p:sp>
        <p:nvSpPr>
          <p:cNvPr id="2" name="Заголовок 1"/>
          <p:cNvSpPr>
            <a:spLocks noGrp="1"/>
          </p:cNvSpPr>
          <p:nvPr>
            <p:ph type="ctrTitle"/>
          </p:nvPr>
        </p:nvSpPr>
        <p:spPr>
          <a:xfrm>
            <a:off x="317500" y="1308100"/>
            <a:ext cx="11705168" cy="1714500"/>
          </a:xfrm>
        </p:spPr>
        <p:txBody>
          <a:bodyPr>
            <a:normAutofit fontScale="90000"/>
          </a:bodyPr>
          <a:lstStyle/>
          <a:p>
            <a:pPr algn="l"/>
            <a:r>
              <a:rPr lang="ru-RU"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Методы</a:t>
            </a:r>
            <a:r>
              <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
            </a:r>
            <a:br>
              <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br>
            <a:r>
              <a:rPr lang="ru-RU" b="1" dirty="0" smtClean="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rPr>
              <a:t>агрегации каналов</a:t>
            </a:r>
            <a:endParaRPr lang="ru-RU" b="1" dirty="0">
              <a:ln w="10160">
                <a:solidFill>
                  <a:schemeClr val="accent5"/>
                </a:solidFill>
                <a:prstDash val="solid"/>
              </a:ln>
              <a:solidFill>
                <a:srgbClr val="FFFFFF"/>
              </a:solidFill>
              <a:effectLst>
                <a:outerShdw blurRad="38100" dist="22860" dir="5400000" algn="tl" rotWithShape="0">
                  <a:srgbClr val="000000">
                    <a:alpha val="30000"/>
                  </a:srgbClr>
                </a:outerShdw>
              </a:effectLst>
              <a:latin typeface="Arial Black" panose="020B0A04020102020204" pitchFamily="34" charset="0"/>
            </a:endParaRPr>
          </a:p>
        </p:txBody>
      </p:sp>
      <p:sp>
        <p:nvSpPr>
          <p:cNvPr id="6" name="Подзаголовок 5"/>
          <p:cNvSpPr>
            <a:spLocks noGrp="1"/>
          </p:cNvSpPr>
          <p:nvPr>
            <p:ph type="subTitle" idx="1"/>
          </p:nvPr>
        </p:nvSpPr>
        <p:spPr/>
        <p:txBody>
          <a:bodyPr/>
          <a:lstStyle/>
          <a:p>
            <a:endParaRPr lang="ru-RU"/>
          </a:p>
        </p:txBody>
      </p:sp>
    </p:spTree>
    <p:extLst>
      <p:ext uri="{BB962C8B-B14F-4D97-AF65-F5344CB8AC3E}">
        <p14:creationId xmlns:p14="http://schemas.microsoft.com/office/powerpoint/2010/main" val="1847748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2000" b="-12000"/>
          </a:stretch>
        </a:blipFill>
        <a:effectLst/>
      </p:bgPr>
    </p:bg>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stretch>
            <a:fillRect/>
          </a:stretch>
        </p:blipFill>
        <p:spPr>
          <a:xfrm>
            <a:off x="0" y="-22343"/>
            <a:ext cx="12192000" cy="1330444"/>
          </a:xfrm>
          <a:prstGeom prst="rect">
            <a:avLst/>
          </a:prstGeom>
          <a:effectLst>
            <a:outerShdw blurRad="50800" dist="38100" dir="5400000" algn="t" rotWithShape="0">
              <a:prstClr val="black">
                <a:alpha val="40000"/>
              </a:prstClr>
            </a:outerShdw>
          </a:effectLst>
        </p:spPr>
      </p:pic>
      <p:pic>
        <p:nvPicPr>
          <p:cNvPr id="9" name="Рисунок 8"/>
          <p:cNvPicPr>
            <a:picLocks noChangeAspect="1"/>
          </p:cNvPicPr>
          <p:nvPr/>
        </p:nvPicPr>
        <p:blipFill>
          <a:blip r:embed="rId4"/>
          <a:stretch>
            <a:fillRect/>
          </a:stretch>
        </p:blipFill>
        <p:spPr>
          <a:xfrm>
            <a:off x="-254636" y="1379399"/>
            <a:ext cx="13996035" cy="672056"/>
          </a:xfrm>
          <a:prstGeom prst="rect">
            <a:avLst/>
          </a:prstGeom>
          <a:effectLst>
            <a:outerShdw blurRad="50800" dist="38100" dir="8100000" algn="tr" rotWithShape="0">
              <a:prstClr val="black">
                <a:alpha val="40000"/>
              </a:prstClr>
            </a:outerShdw>
          </a:effectLst>
        </p:spPr>
      </p:pic>
      <p:sp>
        <p:nvSpPr>
          <p:cNvPr id="2" name="Заголовок 1"/>
          <p:cNvSpPr>
            <a:spLocks noGrp="1"/>
          </p:cNvSpPr>
          <p:nvPr>
            <p:ph type="ctrTitle"/>
          </p:nvPr>
        </p:nvSpPr>
        <p:spPr>
          <a:xfrm>
            <a:off x="1524000" y="123825"/>
            <a:ext cx="9144000" cy="1014274"/>
          </a:xfrm>
        </p:spPr>
        <p:txBody>
          <a:bodyPr>
            <a:normAutofit fontScale="90000"/>
          </a:bodyPr>
          <a:lstStyle/>
          <a:p>
            <a:r>
              <a:rPr lang="ru-RU"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Программно-аппаратный комплекс агрегации каналов</a:t>
            </a:r>
            <a:endParaRPr lang="ru-RU"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pic>
        <p:nvPicPr>
          <p:cNvPr id="22" name="Рисунок 21"/>
          <p:cNvPicPr>
            <a:picLocks noChangeAspect="1"/>
          </p:cNvPicPr>
          <p:nvPr/>
        </p:nvPicPr>
        <p:blipFill>
          <a:blip r:embed="rId5"/>
          <a:stretch>
            <a:fillRect/>
          </a:stretch>
        </p:blipFill>
        <p:spPr>
          <a:xfrm>
            <a:off x="-10421815" y="4186970"/>
            <a:ext cx="2414813" cy="1865280"/>
          </a:xfrm>
          <a:prstGeom prst="rect">
            <a:avLst/>
          </a:prstGeom>
        </p:spPr>
      </p:pic>
      <p:sp>
        <p:nvSpPr>
          <p:cNvPr id="31" name="Подзаголовок 2"/>
          <p:cNvSpPr txBox="1">
            <a:spLocks/>
          </p:cNvSpPr>
          <p:nvPr/>
        </p:nvSpPr>
        <p:spPr>
          <a:xfrm>
            <a:off x="76200" y="1497918"/>
            <a:ext cx="10687049" cy="3721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Клиентская часть ПАК:  многоканальные </a:t>
            </a:r>
            <a:r>
              <a:rPr lang="en-US" sz="1800" dirty="0" smtClean="0">
                <a:solidFill>
                  <a:srgbClr val="0070C0"/>
                </a:solidFill>
                <a:latin typeface="Arial" panose="020B0604020202020204" pitchFamily="34" charset="0"/>
                <a:cs typeface="Arial" panose="020B0604020202020204" pitchFamily="34" charset="0"/>
              </a:rPr>
              <a:t>GSM/LTE </a:t>
            </a:r>
            <a:r>
              <a:rPr lang="ru-RU" sz="1800" dirty="0" smtClean="0">
                <a:solidFill>
                  <a:srgbClr val="0070C0"/>
                </a:solidFill>
                <a:latin typeface="Arial" panose="020B0604020202020204" pitchFamily="34" charset="0"/>
                <a:cs typeface="Arial" panose="020B0604020202020204" pitchFamily="34" charset="0"/>
              </a:rPr>
              <a:t>маршрутизаторы</a:t>
            </a:r>
            <a:endParaRPr lang="ru-RU" sz="1800" dirty="0">
              <a:solidFill>
                <a:srgbClr val="0070C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6" cstate="print">
            <a:extLst>
              <a:ext uri="{BEBA8EAE-BF5A-486C-A8C5-ECC9F3942E4B}">
                <a14:imgProps xmlns:a14="http://schemas.microsoft.com/office/drawing/2010/main">
                  <a14:imgLayer r:embed="rId7">
                    <a14:imgEffect>
                      <a14:brightnessContrast bright="40000"/>
                    </a14:imgEffect>
                  </a14:imgLayer>
                </a14:imgProps>
              </a:ext>
              <a:ext uri="{28A0092B-C50C-407E-A947-70E740481C1C}">
                <a14:useLocalDpi xmlns:a14="http://schemas.microsoft.com/office/drawing/2010/main" val="0"/>
              </a:ext>
            </a:extLst>
          </a:blip>
          <a:stretch>
            <a:fillRect/>
          </a:stretch>
        </p:blipFill>
        <p:spPr>
          <a:xfrm>
            <a:off x="348341" y="3103383"/>
            <a:ext cx="3643086" cy="3145890"/>
          </a:xfrm>
          <a:prstGeom prst="rect">
            <a:avLst/>
          </a:prstGeom>
        </p:spPr>
      </p:pic>
      <p:sp>
        <p:nvSpPr>
          <p:cNvPr id="18" name="Подзаголовок 2"/>
          <p:cNvSpPr txBox="1">
            <a:spLocks/>
          </p:cNvSpPr>
          <p:nvPr/>
        </p:nvSpPr>
        <p:spPr>
          <a:xfrm>
            <a:off x="1210491" y="6009294"/>
            <a:ext cx="1959173" cy="4000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600"/>
              </a:spcAft>
            </a:pPr>
            <a:r>
              <a:rPr lang="ru-RU" sz="1800" b="1" dirty="0" smtClean="0">
                <a:solidFill>
                  <a:srgbClr val="0070C0"/>
                </a:solidFill>
                <a:latin typeface="Arial" panose="020B0604020202020204" pitchFamily="34" charset="0"/>
                <a:cs typeface="Arial" panose="020B0604020202020204" pitchFamily="34" charset="0"/>
              </a:rPr>
              <a:t>Серия БН-2М</a:t>
            </a:r>
            <a:endParaRPr lang="ru-RU" sz="1800" b="1" dirty="0">
              <a:solidFill>
                <a:srgbClr val="0070C0"/>
              </a:solidFill>
              <a:latin typeface="Arial" panose="020B0604020202020204" pitchFamily="34" charset="0"/>
              <a:cs typeface="Arial" panose="020B0604020202020204" pitchFamily="34" charset="0"/>
            </a:endParaRPr>
          </a:p>
        </p:txBody>
      </p:sp>
      <p:sp>
        <p:nvSpPr>
          <p:cNvPr id="19" name="Подзаголовок 2"/>
          <p:cNvSpPr txBox="1">
            <a:spLocks/>
          </p:cNvSpPr>
          <p:nvPr/>
        </p:nvSpPr>
        <p:spPr>
          <a:xfrm>
            <a:off x="431074" y="2150282"/>
            <a:ext cx="3439888" cy="59604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nSpc>
                <a:spcPct val="100000"/>
              </a:lnSpc>
              <a:spcBef>
                <a:spcPts val="0"/>
              </a:spcBef>
              <a:spcAft>
                <a:spcPts val="200"/>
              </a:spcAft>
            </a:pPr>
            <a:r>
              <a:rPr lang="ru-RU" sz="1800" dirty="0" smtClean="0">
                <a:solidFill>
                  <a:srgbClr val="0070C0"/>
                </a:solidFill>
                <a:latin typeface="Arial" panose="020B0604020202020204" pitchFamily="34" charset="0"/>
                <a:cs typeface="Arial" panose="020B0604020202020204" pitchFamily="34" charset="0"/>
              </a:rPr>
              <a:t>Предназначен для домашнего и офисного применения.</a:t>
            </a:r>
          </a:p>
          <a:p>
            <a:pPr marL="285750" indent="-285750">
              <a:lnSpc>
                <a:spcPct val="100000"/>
              </a:lnSpc>
              <a:spcBef>
                <a:spcPts val="0"/>
              </a:spcBef>
              <a:spcAft>
                <a:spcPts val="200"/>
              </a:spcAft>
              <a:buFont typeface="Wingdings" panose="05000000000000000000" pitchFamily="2" charset="2"/>
              <a:buChar char="v"/>
            </a:pPr>
            <a:r>
              <a:rPr lang="ru-RU" sz="1800" dirty="0">
                <a:latin typeface="Arial" panose="020B0604020202020204" pitchFamily="34" charset="0"/>
                <a:cs typeface="Arial" panose="020B0604020202020204" pitchFamily="34" charset="0"/>
              </a:rPr>
              <a:t>2</a:t>
            </a:r>
            <a:r>
              <a:rPr lang="ru-RU" sz="1800" dirty="0" smtClean="0">
                <a:latin typeface="Arial" panose="020B0604020202020204" pitchFamily="34" charset="0"/>
                <a:cs typeface="Arial" panose="020B0604020202020204" pitchFamily="34" charset="0"/>
              </a:rPr>
              <a:t> GSM/LTE‑модема</a:t>
            </a:r>
            <a:endParaRPr lang="ru-RU" sz="1800" dirty="0" smtClean="0">
              <a:solidFill>
                <a:srgbClr val="0070C0"/>
              </a:solidFill>
              <a:latin typeface="Arial" panose="020B0604020202020204" pitchFamily="34" charset="0"/>
              <a:cs typeface="Arial" panose="020B0604020202020204" pitchFamily="34" charset="0"/>
            </a:endParaRPr>
          </a:p>
          <a:p>
            <a:pPr>
              <a:lnSpc>
                <a:spcPct val="100000"/>
              </a:lnSpc>
              <a:spcBef>
                <a:spcPts val="0"/>
              </a:spcBef>
              <a:spcAft>
                <a:spcPts val="600"/>
              </a:spcAft>
            </a:pPr>
            <a:endParaRPr lang="ru-RU" sz="1800" dirty="0" smtClean="0">
              <a:solidFill>
                <a:srgbClr val="0070C0"/>
              </a:solidFill>
              <a:latin typeface="Arial" panose="020B0604020202020204" pitchFamily="34" charset="0"/>
              <a:cs typeface="Arial" panose="020B0604020202020204" pitchFamily="34" charset="0"/>
            </a:endParaRPr>
          </a:p>
        </p:txBody>
      </p:sp>
      <p:sp>
        <p:nvSpPr>
          <p:cNvPr id="5" name="Прямоугольник 4"/>
          <p:cNvSpPr/>
          <p:nvPr/>
        </p:nvSpPr>
        <p:spPr>
          <a:xfrm>
            <a:off x="4933409" y="1970525"/>
            <a:ext cx="8016238" cy="2308324"/>
          </a:xfrm>
          <a:prstGeom prst="rect">
            <a:avLst/>
          </a:prstGeom>
        </p:spPr>
        <p:txBody>
          <a:bodyPr wrap="square">
            <a:spAutoFit/>
          </a:bodyPr>
          <a:lstStyle/>
          <a:p>
            <a:r>
              <a:rPr lang="ru-RU" b="1" dirty="0" smtClean="0">
                <a:solidFill>
                  <a:srgbClr val="0070C0"/>
                </a:solidFill>
                <a:latin typeface="Arial" panose="020B0604020202020204" pitchFamily="34" charset="0"/>
                <a:cs typeface="Arial" panose="020B0604020202020204" pitchFamily="34" charset="0"/>
              </a:rPr>
              <a:t>Основной функционал маршрутизаторов: </a:t>
            </a:r>
            <a:endParaRPr lang="ru-RU"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ru-RU" sz="1400" dirty="0">
                <a:solidFill>
                  <a:srgbClr val="0070C0"/>
                </a:solidFill>
                <a:latin typeface="Arial" panose="020B0604020202020204" pitchFamily="34" charset="0"/>
                <a:cs typeface="Arial" panose="020B0604020202020204" pitchFamily="34" charset="0"/>
              </a:rPr>
              <a:t>организация </a:t>
            </a:r>
            <a:r>
              <a:rPr lang="de-AT" sz="1400" dirty="0">
                <a:solidFill>
                  <a:srgbClr val="0070C0"/>
                </a:solidFill>
                <a:latin typeface="Arial" panose="020B0604020202020204" pitchFamily="34" charset="0"/>
                <a:cs typeface="Arial" panose="020B0604020202020204" pitchFamily="34" charset="0"/>
              </a:rPr>
              <a:t>L2/L3 VPN </a:t>
            </a:r>
            <a:r>
              <a:rPr lang="ru-RU" sz="1400" dirty="0" smtClean="0">
                <a:solidFill>
                  <a:srgbClr val="0070C0"/>
                </a:solidFill>
                <a:latin typeface="Arial" panose="020B0604020202020204" pitchFamily="34" charset="0"/>
                <a:cs typeface="Arial" panose="020B0604020202020204" pitchFamily="34" charset="0"/>
              </a:rPr>
              <a:t>туннеля; </a:t>
            </a:r>
            <a:endParaRPr lang="ru-RU" sz="14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ru-RU" sz="1400" dirty="0">
                <a:solidFill>
                  <a:srgbClr val="0070C0"/>
                </a:solidFill>
                <a:latin typeface="Arial" panose="020B0604020202020204" pitchFamily="34" charset="0"/>
                <a:cs typeface="Arial" panose="020B0604020202020204" pitchFamily="34" charset="0"/>
              </a:rPr>
              <a:t>агрегация в единый виртуальный канал всех активных </a:t>
            </a:r>
            <a:r>
              <a:rPr lang="en-US" sz="1400" dirty="0">
                <a:solidFill>
                  <a:srgbClr val="0070C0"/>
                </a:solidFill>
                <a:latin typeface="Arial" panose="020B0604020202020204" pitchFamily="34" charset="0"/>
                <a:cs typeface="Arial" panose="020B0604020202020204" pitchFamily="34" charset="0"/>
              </a:rPr>
              <a:t>GSM/LTE </a:t>
            </a:r>
            <a:r>
              <a:rPr lang="ru-RU" sz="1400" dirty="0" smtClean="0">
                <a:solidFill>
                  <a:srgbClr val="0070C0"/>
                </a:solidFill>
                <a:latin typeface="Arial" panose="020B0604020202020204" pitchFamily="34" charset="0"/>
                <a:cs typeface="Arial" panose="020B0604020202020204" pitchFamily="34" charset="0"/>
              </a:rPr>
              <a:t>каналов; </a:t>
            </a:r>
            <a:endParaRPr lang="ru-RU" sz="14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ru-RU" sz="1400" dirty="0">
                <a:solidFill>
                  <a:srgbClr val="0070C0"/>
                </a:solidFill>
                <a:latin typeface="Arial" panose="020B0604020202020204" pitchFamily="34" charset="0"/>
                <a:cs typeface="Arial" panose="020B0604020202020204" pitchFamily="34" charset="0"/>
              </a:rPr>
              <a:t>абонентский авторизованный </a:t>
            </a:r>
            <a:r>
              <a:rPr lang="ru-RU" sz="1400" dirty="0" err="1">
                <a:solidFill>
                  <a:srgbClr val="0070C0"/>
                </a:solidFill>
                <a:latin typeface="Arial" panose="020B0604020202020204" pitchFamily="34" charset="0"/>
                <a:cs typeface="Arial" panose="020B0604020202020204" pitchFamily="34" charset="0"/>
              </a:rPr>
              <a:t>Wi-Fi</a:t>
            </a:r>
            <a:r>
              <a:rPr lang="ru-RU" sz="1400" dirty="0">
                <a:solidFill>
                  <a:srgbClr val="0070C0"/>
                </a:solidFill>
                <a:latin typeface="Arial" panose="020B0604020202020204" pitchFamily="34" charset="0"/>
                <a:cs typeface="Arial" panose="020B0604020202020204" pitchFamily="34" charset="0"/>
              </a:rPr>
              <a:t> доступ к канальным </a:t>
            </a:r>
            <a:r>
              <a:rPr lang="ru-RU" sz="1400" dirty="0" smtClean="0">
                <a:solidFill>
                  <a:srgbClr val="0070C0"/>
                </a:solidFill>
                <a:latin typeface="Arial" panose="020B0604020202020204" pitchFamily="34" charset="0"/>
                <a:cs typeface="Arial" panose="020B0604020202020204" pitchFamily="34" charset="0"/>
              </a:rPr>
              <a:t>ресурсам; </a:t>
            </a:r>
            <a:endParaRPr lang="ru-RU" sz="14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ru-RU" sz="1400" dirty="0">
                <a:solidFill>
                  <a:srgbClr val="0070C0"/>
                </a:solidFill>
                <a:latin typeface="Arial" panose="020B0604020202020204" pitchFamily="34" charset="0"/>
                <a:cs typeface="Arial" panose="020B0604020202020204" pitchFamily="34" charset="0"/>
              </a:rPr>
              <a:t>собственная </a:t>
            </a:r>
            <a:r>
              <a:rPr lang="de-AT" sz="1400" dirty="0">
                <a:solidFill>
                  <a:srgbClr val="0070C0"/>
                </a:solidFill>
                <a:latin typeface="Arial" panose="020B0604020202020204" pitchFamily="34" charset="0"/>
                <a:cs typeface="Arial" panose="020B0604020202020204" pitchFamily="34" charset="0"/>
              </a:rPr>
              <a:t>LAN </a:t>
            </a:r>
            <a:r>
              <a:rPr lang="ru-RU" sz="1400" dirty="0" smtClean="0">
                <a:solidFill>
                  <a:srgbClr val="0070C0"/>
                </a:solidFill>
                <a:latin typeface="Arial" panose="020B0604020202020204" pitchFamily="34" charset="0"/>
                <a:cs typeface="Arial" panose="020B0604020202020204" pitchFamily="34" charset="0"/>
              </a:rPr>
              <a:t>сеть; </a:t>
            </a:r>
            <a:endParaRPr lang="ru-RU" sz="14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ru-RU" sz="1400" dirty="0">
                <a:solidFill>
                  <a:srgbClr val="0070C0"/>
                </a:solidFill>
                <a:latin typeface="Arial" panose="020B0604020202020204" pitchFamily="34" charset="0"/>
                <a:cs typeface="Arial" panose="020B0604020202020204" pitchFamily="34" charset="0"/>
              </a:rPr>
              <a:t>работа с </a:t>
            </a:r>
            <a:r>
              <a:rPr lang="de-AT" sz="1400" dirty="0">
                <a:solidFill>
                  <a:srgbClr val="0070C0"/>
                </a:solidFill>
                <a:latin typeface="Arial" panose="020B0604020202020204" pitchFamily="34" charset="0"/>
                <a:cs typeface="Arial" panose="020B0604020202020204" pitchFamily="34" charset="0"/>
              </a:rPr>
              <a:t>GPS/</a:t>
            </a:r>
            <a:r>
              <a:rPr lang="ru-RU" sz="1400" dirty="0" smtClean="0">
                <a:solidFill>
                  <a:srgbClr val="0070C0"/>
                </a:solidFill>
                <a:latin typeface="Arial" panose="020B0604020202020204" pitchFamily="34" charset="0"/>
                <a:cs typeface="Arial" panose="020B0604020202020204" pitchFamily="34" charset="0"/>
              </a:rPr>
              <a:t>ГЛОНАСС; </a:t>
            </a:r>
            <a:endParaRPr lang="ru-RU" sz="14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ru-RU" sz="1400" dirty="0">
                <a:solidFill>
                  <a:srgbClr val="0070C0"/>
                </a:solidFill>
                <a:latin typeface="Arial" panose="020B0604020202020204" pitchFamily="34" charset="0"/>
                <a:cs typeface="Arial" panose="020B0604020202020204" pitchFamily="34" charset="0"/>
              </a:rPr>
              <a:t>мониторинг передачи </a:t>
            </a:r>
            <a:r>
              <a:rPr lang="ru-RU" sz="1400" dirty="0" smtClean="0">
                <a:solidFill>
                  <a:srgbClr val="0070C0"/>
                </a:solidFill>
                <a:latin typeface="Arial" panose="020B0604020202020204" pitchFamily="34" charset="0"/>
                <a:cs typeface="Arial" panose="020B0604020202020204" pitchFamily="34" charset="0"/>
              </a:rPr>
              <a:t>данных; </a:t>
            </a:r>
            <a:endParaRPr lang="ru-RU" sz="14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ru-RU" sz="1400" dirty="0">
                <a:solidFill>
                  <a:srgbClr val="0070C0"/>
                </a:solidFill>
                <a:latin typeface="Arial" panose="020B0604020202020204" pitchFamily="34" charset="0"/>
                <a:cs typeface="Arial" panose="020B0604020202020204" pitchFamily="34" charset="0"/>
              </a:rPr>
              <a:t>прозрачность для систем криптозащиты (MTU 9000</a:t>
            </a:r>
            <a:r>
              <a:rPr lang="ru-RU" sz="1400" dirty="0" smtClean="0">
                <a:solidFill>
                  <a:srgbClr val="0070C0"/>
                </a:solidFill>
                <a:latin typeface="Arial" panose="020B0604020202020204" pitchFamily="34" charset="0"/>
                <a:cs typeface="Arial" panose="020B0604020202020204" pitchFamily="34" charset="0"/>
              </a:rPr>
              <a:t>); </a:t>
            </a:r>
            <a:endParaRPr lang="ru-RU" sz="14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ru-RU" sz="1400" dirty="0">
                <a:solidFill>
                  <a:srgbClr val="0070C0"/>
                </a:solidFill>
                <a:latin typeface="Arial" panose="020B0604020202020204" pitchFamily="34" charset="0"/>
                <a:cs typeface="Arial" panose="020B0604020202020204" pitchFamily="34" charset="0"/>
              </a:rPr>
              <a:t>возможность удаленного обновления версии ПО </a:t>
            </a:r>
            <a:r>
              <a:rPr lang="ru-RU" sz="1400" dirty="0" smtClean="0">
                <a:solidFill>
                  <a:srgbClr val="0070C0"/>
                </a:solidFill>
                <a:latin typeface="Arial" panose="020B0604020202020204" pitchFamily="34" charset="0"/>
                <a:cs typeface="Arial" panose="020B0604020202020204" pitchFamily="34" charset="0"/>
              </a:rPr>
              <a:t>маршрутизатора; </a:t>
            </a:r>
            <a:endParaRPr lang="ru-RU" sz="1400" dirty="0">
              <a:solidFill>
                <a:srgbClr val="0070C0"/>
              </a:solidFill>
              <a:latin typeface="Arial" panose="020B0604020202020204" pitchFamily="34" charset="0"/>
              <a:cs typeface="Arial" panose="020B0604020202020204" pitchFamily="34" charset="0"/>
            </a:endParaRPr>
          </a:p>
          <a:p>
            <a:pPr marL="285750" indent="-285750">
              <a:buFont typeface="Wingdings" panose="05000000000000000000" pitchFamily="2" charset="2"/>
              <a:buChar char="v"/>
            </a:pPr>
            <a:r>
              <a:rPr lang="ru-RU" sz="1400" dirty="0">
                <a:solidFill>
                  <a:srgbClr val="0070C0"/>
                </a:solidFill>
                <a:latin typeface="Arial" panose="020B0604020202020204" pitchFamily="34" charset="0"/>
                <a:cs typeface="Arial" panose="020B0604020202020204" pitchFamily="34" charset="0"/>
              </a:rPr>
              <a:t>отображение местоположения на </a:t>
            </a:r>
            <a:r>
              <a:rPr lang="ru-RU" sz="1400" dirty="0" smtClean="0">
                <a:solidFill>
                  <a:srgbClr val="0070C0"/>
                </a:solidFill>
                <a:latin typeface="Arial" panose="020B0604020202020204" pitchFamily="34" charset="0"/>
                <a:cs typeface="Arial" panose="020B0604020202020204" pitchFamily="34" charset="0"/>
              </a:rPr>
              <a:t>карте.</a:t>
            </a:r>
            <a:endParaRPr lang="ru-RU" sz="1400" dirty="0">
              <a:solidFill>
                <a:srgbClr val="0070C0"/>
              </a:solidFill>
              <a:latin typeface="Arial" panose="020B0604020202020204" pitchFamily="34" charset="0"/>
              <a:cs typeface="Arial" panose="020B0604020202020204" pitchFamily="34" charset="0"/>
            </a:endParaRPr>
          </a:p>
        </p:txBody>
      </p:sp>
      <p:sp>
        <p:nvSpPr>
          <p:cNvPr id="13" name="Подзаголовок 2"/>
          <p:cNvSpPr txBox="1">
            <a:spLocks/>
          </p:cNvSpPr>
          <p:nvPr/>
        </p:nvSpPr>
        <p:spPr>
          <a:xfrm>
            <a:off x="4985361" y="4191759"/>
            <a:ext cx="6318365" cy="323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0"/>
              </a:spcBef>
              <a:spcAft>
                <a:spcPts val="200"/>
              </a:spcAft>
            </a:pPr>
            <a:r>
              <a:rPr lang="ru-RU" sz="1800" b="1" dirty="0" smtClean="0">
                <a:solidFill>
                  <a:srgbClr val="0070C0"/>
                </a:solidFill>
                <a:latin typeface="Arial" panose="020B0604020202020204" pitchFamily="34" charset="0"/>
                <a:cs typeface="Arial" panose="020B0604020202020204" pitchFamily="34" charset="0"/>
              </a:rPr>
              <a:t>Скорость клиентского трафика через маршрутизатор</a:t>
            </a:r>
          </a:p>
        </p:txBody>
      </p:sp>
      <p:graphicFrame>
        <p:nvGraphicFramePr>
          <p:cNvPr id="7" name="Таблица 6"/>
          <p:cNvGraphicFramePr>
            <a:graphicFrameLocks noGrp="1"/>
          </p:cNvGraphicFramePr>
          <p:nvPr>
            <p:extLst>
              <p:ext uri="{D42A27DB-BD31-4B8C-83A1-F6EECF244321}">
                <p14:modId xmlns:p14="http://schemas.microsoft.com/office/powerpoint/2010/main" val="3224833360"/>
              </p:ext>
            </p:extLst>
          </p:nvPr>
        </p:nvGraphicFramePr>
        <p:xfrm>
          <a:off x="4946033" y="4547650"/>
          <a:ext cx="6479055" cy="1962381"/>
        </p:xfrm>
        <a:graphic>
          <a:graphicData uri="http://schemas.openxmlformats.org/drawingml/2006/table">
            <a:tbl>
              <a:tblPr/>
              <a:tblGrid>
                <a:gridCol w="1295811"/>
                <a:gridCol w="1295811"/>
                <a:gridCol w="1295811"/>
                <a:gridCol w="1295811"/>
                <a:gridCol w="1295811"/>
              </a:tblGrid>
              <a:tr h="226728">
                <a:tc>
                  <a:txBody>
                    <a:bodyPr/>
                    <a:lstStyle/>
                    <a:p>
                      <a:pPr algn="ctr" fontAlgn="b"/>
                      <a:r>
                        <a:rPr lang="ru-RU" sz="1200" b="1" i="0" u="none" strike="noStrike" dirty="0">
                          <a:solidFill>
                            <a:schemeClr val="bg1"/>
                          </a:solidFill>
                          <a:effectLst/>
                          <a:latin typeface="Arial" panose="020B0604020202020204" pitchFamily="34" charset="0"/>
                          <a:cs typeface="Arial" panose="020B0604020202020204" pitchFamily="34" charset="0"/>
                        </a:rPr>
                        <a:t>Размер </a:t>
                      </a:r>
                      <a:endParaRPr lang="ru-RU" sz="1200" b="1" i="0" u="none" strike="noStrike" dirty="0" smtClean="0">
                        <a:solidFill>
                          <a:schemeClr val="bg1"/>
                        </a:solidFill>
                        <a:effectLst/>
                        <a:latin typeface="Arial" panose="020B0604020202020204" pitchFamily="34" charset="0"/>
                        <a:cs typeface="Arial" panose="020B0604020202020204" pitchFamily="34" charset="0"/>
                      </a:endParaRPr>
                    </a:p>
                    <a:p>
                      <a:pPr algn="ctr" fontAlgn="b"/>
                      <a:r>
                        <a:rPr lang="ru-RU" sz="1200" b="1" i="0" u="none" strike="noStrike" dirty="0" smtClean="0">
                          <a:solidFill>
                            <a:schemeClr val="bg1"/>
                          </a:solidFill>
                          <a:effectLst/>
                          <a:latin typeface="Arial" panose="020B0604020202020204" pitchFamily="34" charset="0"/>
                          <a:cs typeface="Arial" panose="020B0604020202020204" pitchFamily="34" charset="0"/>
                        </a:rPr>
                        <a:t>пакета</a:t>
                      </a:r>
                      <a:endParaRPr lang="ru-RU" sz="1200" b="1" i="0" u="none" strike="noStrike" dirty="0">
                        <a:solidFill>
                          <a:schemeClr val="bg1"/>
                        </a:solidFill>
                        <a:effectLst/>
                        <a:latin typeface="Arial" panose="020B0604020202020204" pitchFamily="34" charset="0"/>
                        <a:cs typeface="Arial" panose="020B0604020202020204" pitchFamily="34" charset="0"/>
                      </a:endParaRP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solidFill>
                      <a:srgbClr val="0070C0"/>
                    </a:solidFill>
                  </a:tcPr>
                </a:tc>
                <a:tc>
                  <a:txBody>
                    <a:bodyPr/>
                    <a:lstStyle/>
                    <a:p>
                      <a:pPr algn="ctr" fontAlgn="b"/>
                      <a:r>
                        <a:rPr lang="ru-RU" sz="1200" b="1" i="0" u="none" strike="noStrike" dirty="0" smtClean="0">
                          <a:solidFill>
                            <a:schemeClr val="bg1"/>
                          </a:solidFill>
                          <a:effectLst/>
                          <a:latin typeface="Arial" panose="020B0604020202020204" pitchFamily="34" charset="0"/>
                          <a:cs typeface="Arial" panose="020B0604020202020204" pitchFamily="34" charset="0"/>
                        </a:rPr>
                        <a:t>Пакетов</a:t>
                      </a:r>
                    </a:p>
                    <a:p>
                      <a:pPr algn="ctr" fontAlgn="b"/>
                      <a:r>
                        <a:rPr lang="ru-RU" sz="1200" b="1" i="0" u="none" strike="noStrike" dirty="0" smtClean="0">
                          <a:solidFill>
                            <a:schemeClr val="bg1"/>
                          </a:solidFill>
                          <a:effectLst/>
                          <a:latin typeface="Arial" panose="020B0604020202020204" pitchFamily="34" charset="0"/>
                          <a:cs typeface="Arial" panose="020B0604020202020204" pitchFamily="34" charset="0"/>
                        </a:rPr>
                        <a:t>в </a:t>
                      </a:r>
                      <a:r>
                        <a:rPr lang="ru-RU" sz="1200" b="1" i="0" u="none" strike="noStrike" dirty="0">
                          <a:solidFill>
                            <a:schemeClr val="bg1"/>
                          </a:solidFill>
                          <a:effectLst/>
                          <a:latin typeface="Arial" panose="020B0604020202020204" pitchFamily="34" charset="0"/>
                          <a:cs typeface="Arial" panose="020B0604020202020204" pitchFamily="34" charset="0"/>
                        </a:rPr>
                        <a:t>сек</a:t>
                      </a:r>
                      <a:r>
                        <a:rPr lang="ru-RU" sz="1200" b="1" i="0" u="none" strike="noStrike" dirty="0" smtClean="0">
                          <a:solidFill>
                            <a:schemeClr val="bg1"/>
                          </a:solidFill>
                          <a:effectLst/>
                          <a:latin typeface="Arial" panose="020B0604020202020204" pitchFamily="34" charset="0"/>
                          <a:cs typeface="Arial" panose="020B0604020202020204" pitchFamily="34" charset="0"/>
                        </a:rPr>
                        <a:t>. (</a:t>
                      </a:r>
                      <a:r>
                        <a:rPr lang="de-AT" sz="1200" b="1" i="0" u="none" strike="noStrike" dirty="0">
                          <a:solidFill>
                            <a:schemeClr val="bg1"/>
                          </a:solidFill>
                          <a:effectLst/>
                          <a:latin typeface="Arial" panose="020B0604020202020204" pitchFamily="34" charset="0"/>
                          <a:cs typeface="Arial" panose="020B0604020202020204" pitchFamily="34" charset="0"/>
                        </a:rPr>
                        <a:t>DL)</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70C0"/>
                    </a:solidFill>
                  </a:tcPr>
                </a:tc>
                <a:tc>
                  <a:txBody>
                    <a:bodyPr/>
                    <a:lstStyle/>
                    <a:p>
                      <a:pPr algn="ctr" fontAlgn="b"/>
                      <a:r>
                        <a:rPr lang="ru-RU" sz="1200" b="1" i="0" u="none" strike="noStrike" dirty="0" smtClean="0">
                          <a:solidFill>
                            <a:schemeClr val="bg1"/>
                          </a:solidFill>
                          <a:effectLst/>
                          <a:latin typeface="Arial" panose="020B0604020202020204" pitchFamily="34" charset="0"/>
                          <a:cs typeface="Arial" panose="020B0604020202020204" pitchFamily="34" charset="0"/>
                        </a:rPr>
                        <a:t>Скорость (</a:t>
                      </a:r>
                      <a:r>
                        <a:rPr lang="de-AT" sz="1200" b="1" i="0" u="none" strike="noStrike" dirty="0">
                          <a:solidFill>
                            <a:schemeClr val="bg1"/>
                          </a:solidFill>
                          <a:effectLst/>
                          <a:latin typeface="Arial" panose="020B0604020202020204" pitchFamily="34" charset="0"/>
                          <a:cs typeface="Arial" panose="020B0604020202020204" pitchFamily="34" charset="0"/>
                        </a:rPr>
                        <a:t>DL) </a:t>
                      </a:r>
                      <a:r>
                        <a:rPr lang="ru-RU" sz="1200" b="1" i="0" u="none" strike="noStrike" dirty="0">
                          <a:solidFill>
                            <a:schemeClr val="bg1"/>
                          </a:solidFill>
                          <a:effectLst/>
                          <a:latin typeface="Arial" panose="020B0604020202020204" pitchFamily="34" charset="0"/>
                          <a:cs typeface="Arial" panose="020B0604020202020204" pitchFamily="34" charset="0"/>
                        </a:rPr>
                        <a:t>Мбит/сек</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70C0"/>
                    </a:solidFill>
                  </a:tcPr>
                </a:tc>
                <a:tc>
                  <a:txBody>
                    <a:bodyPr/>
                    <a:lstStyle/>
                    <a:p>
                      <a:pPr algn="ctr" fontAlgn="b"/>
                      <a:r>
                        <a:rPr lang="ru-RU" sz="1200" b="1" i="0" u="none" strike="noStrike" dirty="0">
                          <a:solidFill>
                            <a:schemeClr val="bg1"/>
                          </a:solidFill>
                          <a:effectLst/>
                          <a:latin typeface="Arial" panose="020B0604020202020204" pitchFamily="34" charset="0"/>
                          <a:cs typeface="Arial" panose="020B0604020202020204" pitchFamily="34" charset="0"/>
                        </a:rPr>
                        <a:t>Пакетов </a:t>
                      </a:r>
                      <a:endParaRPr lang="ru-RU" sz="1200" b="1" i="0" u="none" strike="noStrike" dirty="0" smtClean="0">
                        <a:solidFill>
                          <a:schemeClr val="bg1"/>
                        </a:solidFill>
                        <a:effectLst/>
                        <a:latin typeface="Arial" panose="020B0604020202020204" pitchFamily="34" charset="0"/>
                        <a:cs typeface="Arial" panose="020B0604020202020204" pitchFamily="34" charset="0"/>
                      </a:endParaRPr>
                    </a:p>
                    <a:p>
                      <a:pPr algn="ctr" fontAlgn="b"/>
                      <a:r>
                        <a:rPr lang="ru-RU" sz="1200" b="1" i="0" u="none" strike="noStrike" dirty="0" smtClean="0">
                          <a:solidFill>
                            <a:schemeClr val="bg1"/>
                          </a:solidFill>
                          <a:effectLst/>
                          <a:latin typeface="Arial" panose="020B0604020202020204" pitchFamily="34" charset="0"/>
                          <a:cs typeface="Arial" panose="020B0604020202020204" pitchFamily="34" charset="0"/>
                        </a:rPr>
                        <a:t>в </a:t>
                      </a:r>
                      <a:r>
                        <a:rPr lang="ru-RU" sz="1200" b="1" i="0" u="none" strike="noStrike" dirty="0">
                          <a:solidFill>
                            <a:schemeClr val="bg1"/>
                          </a:solidFill>
                          <a:effectLst/>
                          <a:latin typeface="Arial" panose="020B0604020202020204" pitchFamily="34" charset="0"/>
                          <a:cs typeface="Arial" panose="020B0604020202020204" pitchFamily="34" charset="0"/>
                        </a:rPr>
                        <a:t>сек</a:t>
                      </a:r>
                      <a:r>
                        <a:rPr lang="ru-RU" sz="1200" b="1" i="0" u="none" strike="noStrike" dirty="0" smtClean="0">
                          <a:solidFill>
                            <a:schemeClr val="bg1"/>
                          </a:solidFill>
                          <a:effectLst/>
                          <a:latin typeface="Arial" panose="020B0604020202020204" pitchFamily="34" charset="0"/>
                          <a:cs typeface="Arial" panose="020B0604020202020204" pitchFamily="34" charset="0"/>
                        </a:rPr>
                        <a:t>. (</a:t>
                      </a:r>
                      <a:r>
                        <a:rPr lang="de-AT" sz="1200" b="1" i="0" u="none" strike="noStrike" dirty="0">
                          <a:solidFill>
                            <a:schemeClr val="bg1"/>
                          </a:solidFill>
                          <a:effectLst/>
                          <a:latin typeface="Arial" panose="020B0604020202020204" pitchFamily="34" charset="0"/>
                          <a:cs typeface="Arial" panose="020B0604020202020204" pitchFamily="34" charset="0"/>
                        </a:rPr>
                        <a:t>UL)</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solidFill>
                      <a:srgbClr val="0070C0"/>
                    </a:solidFill>
                  </a:tcPr>
                </a:tc>
                <a:tc>
                  <a:txBody>
                    <a:bodyPr/>
                    <a:lstStyle/>
                    <a:p>
                      <a:pPr algn="ctr" fontAlgn="b"/>
                      <a:r>
                        <a:rPr lang="ru-RU" sz="1200" b="1" i="0" u="none" strike="noStrike" dirty="0" smtClean="0">
                          <a:solidFill>
                            <a:schemeClr val="bg1"/>
                          </a:solidFill>
                          <a:effectLst/>
                          <a:latin typeface="Arial" panose="020B0604020202020204" pitchFamily="34" charset="0"/>
                          <a:cs typeface="Arial" panose="020B0604020202020204" pitchFamily="34" charset="0"/>
                        </a:rPr>
                        <a:t>Скорость (</a:t>
                      </a:r>
                      <a:r>
                        <a:rPr lang="de-AT" sz="1200" b="1" i="0" u="none" strike="noStrike" dirty="0">
                          <a:solidFill>
                            <a:schemeClr val="bg1"/>
                          </a:solidFill>
                          <a:effectLst/>
                          <a:latin typeface="Arial" panose="020B0604020202020204" pitchFamily="34" charset="0"/>
                          <a:cs typeface="Arial" panose="020B0604020202020204" pitchFamily="34" charset="0"/>
                        </a:rPr>
                        <a:t>UL) </a:t>
                      </a:r>
                      <a:r>
                        <a:rPr lang="ru-RU" sz="1200" b="1" i="0" u="none" strike="noStrike" dirty="0">
                          <a:solidFill>
                            <a:schemeClr val="bg1"/>
                          </a:solidFill>
                          <a:effectLst/>
                          <a:latin typeface="Arial" panose="020B0604020202020204" pitchFamily="34" charset="0"/>
                          <a:cs typeface="Arial" panose="020B0604020202020204" pitchFamily="34" charset="0"/>
                        </a:rPr>
                        <a:t>Мбит/сек</a:t>
                      </a:r>
                    </a:p>
                  </a:txBody>
                  <a:tcPr marL="9525" marR="9525" marT="9525" marB="0" anchor="b">
                    <a:lnL w="28575" cap="flat" cmpd="sng" algn="ctr">
                      <a:solidFill>
                        <a:schemeClr val="bg1"/>
                      </a:solidFill>
                      <a:prstDash val="solid"/>
                      <a:round/>
                      <a:headEnd type="none" w="med" len="med"/>
                      <a:tailEnd type="none" w="med" len="med"/>
                    </a:lnL>
                    <a:lnR>
                      <a:noFill/>
                    </a:lnR>
                    <a:lnT>
                      <a:noFill/>
                    </a:lnT>
                    <a:lnB>
                      <a:noFill/>
                    </a:lnB>
                    <a:solidFill>
                      <a:srgbClr val="0070C0"/>
                    </a:solidFill>
                  </a:tcPr>
                </a:tc>
              </a:tr>
              <a:tr h="226728">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64</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13672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9766</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a:solidFill>
                            <a:schemeClr val="accent1">
                              <a:lumMod val="50000"/>
                            </a:schemeClr>
                          </a:solidFill>
                          <a:effectLst/>
                          <a:latin typeface="Arial" panose="020B0604020202020204" pitchFamily="34" charset="0"/>
                          <a:cs typeface="Arial" panose="020B0604020202020204" pitchFamily="34" charset="0"/>
                        </a:rPr>
                        <a:t>5</a:t>
                      </a:r>
                    </a:p>
                  </a:txBody>
                  <a:tcPr marL="9525" marR="9525" marT="9525" marB="0" anchor="b">
                    <a:lnL w="28575" cap="flat" cmpd="sng" algn="ctr">
                      <a:solidFill>
                        <a:schemeClr val="bg1"/>
                      </a:solidFill>
                      <a:prstDash val="solid"/>
                      <a:round/>
                      <a:headEnd type="none" w="med" len="med"/>
                      <a:tailEnd type="none" w="med" len="med"/>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26728">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128</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11719</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12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8789</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a:solidFill>
                            <a:schemeClr val="accent1">
                              <a:lumMod val="50000"/>
                            </a:schemeClr>
                          </a:solidFill>
                          <a:effectLst/>
                          <a:latin typeface="Arial" panose="020B0604020202020204" pitchFamily="34" charset="0"/>
                          <a:cs typeface="Arial" panose="020B0604020202020204" pitchFamily="34" charset="0"/>
                        </a:rPr>
                        <a:t>9</a:t>
                      </a:r>
                    </a:p>
                  </a:txBody>
                  <a:tcPr marL="9525" marR="9525" marT="9525" marB="0" anchor="b">
                    <a:lnL w="28575" cap="flat" cmpd="sng" algn="ctr">
                      <a:solidFill>
                        <a:schemeClr val="bg1"/>
                      </a:solidFill>
                      <a:prstDash val="solid"/>
                      <a:round/>
                      <a:headEnd type="none" w="med" len="med"/>
                      <a:tailEnd type="none" w="med" len="med"/>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26728">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256</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8301</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17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6348</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a:solidFill>
                            <a:schemeClr val="accent1">
                              <a:lumMod val="50000"/>
                            </a:schemeClr>
                          </a:solidFill>
                          <a:effectLst/>
                          <a:latin typeface="Arial" panose="020B0604020202020204" pitchFamily="34" charset="0"/>
                          <a:cs typeface="Arial" panose="020B0604020202020204" pitchFamily="34" charset="0"/>
                        </a:rPr>
                        <a:t>13</a:t>
                      </a:r>
                    </a:p>
                  </a:txBody>
                  <a:tcPr marL="9525" marR="9525" marT="9525" marB="0" anchor="b">
                    <a:lnL w="28575" cap="flat" cmpd="sng" algn="ctr">
                      <a:solidFill>
                        <a:schemeClr val="bg1"/>
                      </a:solidFill>
                      <a:prstDash val="solid"/>
                      <a:round/>
                      <a:headEnd type="none" w="med" len="med"/>
                      <a:tailEnd type="none" w="med" len="med"/>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26728">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512</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5371</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22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4150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a:solidFill>
                            <a:schemeClr val="accent1">
                              <a:lumMod val="50000"/>
                            </a:schemeClr>
                          </a:solidFill>
                          <a:effectLst/>
                          <a:latin typeface="Arial" panose="020B0604020202020204" pitchFamily="34" charset="0"/>
                          <a:cs typeface="Arial" panose="020B0604020202020204" pitchFamily="34" charset="0"/>
                        </a:rPr>
                        <a:t>17</a:t>
                      </a:r>
                    </a:p>
                  </a:txBody>
                  <a:tcPr marL="9525" marR="9525" marT="9525" marB="0" anchor="b">
                    <a:lnL w="28575" cap="flat" cmpd="sng" algn="ctr">
                      <a:solidFill>
                        <a:schemeClr val="bg1"/>
                      </a:solidFill>
                      <a:prstDash val="solid"/>
                      <a:round/>
                      <a:headEnd type="none" w="med" len="med"/>
                      <a:tailEnd type="none" w="med" len="med"/>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26728">
                <a:tc>
                  <a:txBody>
                    <a:bodyPr/>
                    <a:lstStyle/>
                    <a:p>
                      <a:pPr algn="ctr" fontAlgn="b"/>
                      <a:r>
                        <a:rPr lang="ru-RU" sz="1200" b="0" i="0" u="none" strike="noStrike">
                          <a:solidFill>
                            <a:schemeClr val="accent1">
                              <a:lumMod val="50000"/>
                            </a:schemeClr>
                          </a:solidFill>
                          <a:effectLst/>
                          <a:latin typeface="Arial" panose="020B0604020202020204" pitchFamily="34" charset="0"/>
                          <a:cs typeface="Arial" panose="020B0604020202020204" pitchFamily="34" charset="0"/>
                        </a:rPr>
                        <a:t>1024</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3296</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27</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2563</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21</a:t>
                      </a:r>
                    </a:p>
                  </a:txBody>
                  <a:tcPr marL="9525" marR="9525" marT="9525" marB="0" anchor="b">
                    <a:lnL w="28575" cap="flat" cmpd="sng" algn="ctr">
                      <a:solidFill>
                        <a:schemeClr val="bg1"/>
                      </a:solidFill>
                      <a:prstDash val="solid"/>
                      <a:round/>
                      <a:headEnd type="none" w="med" len="med"/>
                      <a:tailEnd type="none" w="med" len="med"/>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26728">
                <a:tc>
                  <a:txBody>
                    <a:bodyPr/>
                    <a:lstStyle/>
                    <a:p>
                      <a:pPr algn="ctr" fontAlgn="b"/>
                      <a:r>
                        <a:rPr lang="ru-RU" sz="1200" b="0" i="0" u="none" strike="noStrike">
                          <a:solidFill>
                            <a:schemeClr val="accent1">
                              <a:lumMod val="50000"/>
                            </a:schemeClr>
                          </a:solidFill>
                          <a:effectLst/>
                          <a:latin typeface="Arial" panose="020B0604020202020204" pitchFamily="34" charset="0"/>
                          <a:cs typeface="Arial" panose="020B0604020202020204" pitchFamily="34" charset="0"/>
                        </a:rPr>
                        <a:t>1400</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2679</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30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2232</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25</a:t>
                      </a:r>
                    </a:p>
                  </a:txBody>
                  <a:tcPr marL="9525" marR="9525" marT="9525" marB="0" anchor="b">
                    <a:lnL w="28575" cap="flat" cmpd="sng" algn="ctr">
                      <a:solidFill>
                        <a:schemeClr val="bg1"/>
                      </a:solidFill>
                      <a:prstDash val="solid"/>
                      <a:round/>
                      <a:headEnd type="none" w="med" len="med"/>
                      <a:tailEnd type="none" w="med" len="med"/>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r h="226728">
                <a:tc>
                  <a:txBody>
                    <a:bodyPr/>
                    <a:lstStyle/>
                    <a:p>
                      <a:pPr algn="ctr" fontAlgn="b"/>
                      <a:r>
                        <a:rPr lang="ru-RU" sz="1200" b="0" i="0" u="none" strike="noStrike">
                          <a:solidFill>
                            <a:schemeClr val="accent1">
                              <a:lumMod val="50000"/>
                            </a:schemeClr>
                          </a:solidFill>
                          <a:effectLst/>
                          <a:latin typeface="Arial" panose="020B0604020202020204" pitchFamily="34" charset="0"/>
                          <a:cs typeface="Arial" panose="020B0604020202020204" pitchFamily="34" charset="0"/>
                        </a:rPr>
                        <a:t>1500</a:t>
                      </a:r>
                    </a:p>
                  </a:txBody>
                  <a:tcPr marL="9525" marR="9525" marT="9525" marB="0" anchor="b">
                    <a:lnL>
                      <a:noFill/>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2458</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29,5</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2000</a:t>
                      </a:r>
                    </a:p>
                  </a:txBody>
                  <a:tcPr marL="9525" marR="9525" marT="9525" marB="0" anchor="b">
                    <a:lnL w="28575" cap="flat" cmpd="sng" algn="ctr">
                      <a:solidFill>
                        <a:schemeClr val="bg1"/>
                      </a:solidFill>
                      <a:prstDash val="solid"/>
                      <a:round/>
                      <a:headEnd type="none" w="med" len="med"/>
                      <a:tailEnd type="none" w="med" len="med"/>
                    </a:lnL>
                    <a:lnR w="28575" cap="flat" cmpd="sng" algn="ctr">
                      <a:solidFill>
                        <a:schemeClr val="bg1"/>
                      </a:solidFill>
                      <a:prstDash val="solid"/>
                      <a:round/>
                      <a:headEnd type="none" w="med" len="med"/>
                      <a:tailEnd type="none" w="med" len="med"/>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c>
                  <a:txBody>
                    <a:bodyPr/>
                    <a:lstStyle/>
                    <a:p>
                      <a:pPr algn="ctr" fontAlgn="b"/>
                      <a:r>
                        <a:rPr lang="ru-RU" sz="1200" b="0" i="0" u="none" strike="noStrike" dirty="0">
                          <a:solidFill>
                            <a:schemeClr val="accent1">
                              <a:lumMod val="50000"/>
                            </a:schemeClr>
                          </a:solidFill>
                          <a:effectLst/>
                          <a:latin typeface="Arial" panose="020B0604020202020204" pitchFamily="34" charset="0"/>
                          <a:cs typeface="Arial" panose="020B0604020202020204" pitchFamily="34" charset="0"/>
                        </a:rPr>
                        <a:t>24</a:t>
                      </a:r>
                    </a:p>
                  </a:txBody>
                  <a:tcPr marL="9525" marR="9525" marT="9525" marB="0" anchor="b">
                    <a:lnL w="28575" cap="flat" cmpd="sng" algn="ctr">
                      <a:solidFill>
                        <a:schemeClr val="bg1"/>
                      </a:solidFill>
                      <a:prstDash val="solid"/>
                      <a:round/>
                      <a:headEnd type="none" w="med" len="med"/>
                      <a:tailEnd type="none" w="med" len="med"/>
                    </a:lnL>
                    <a:lnR>
                      <a:noFill/>
                    </a:lnR>
                    <a:lnT>
                      <a:noFill/>
                    </a:lnT>
                    <a:lnB>
                      <a:noFill/>
                    </a:lnB>
                    <a:gradFill>
                      <a:gsLst>
                        <a:gs pos="0">
                          <a:schemeClr val="accent1">
                            <a:lumMod val="5000"/>
                            <a:lumOff val="95000"/>
                          </a:schemeClr>
                        </a:gs>
                        <a:gs pos="74000">
                          <a:schemeClr val="accent1">
                            <a:lumMod val="45000"/>
                            <a:lumOff val="55000"/>
                          </a:schemeClr>
                        </a:gs>
                        <a:gs pos="83000">
                          <a:schemeClr val="accent1">
                            <a:lumMod val="45000"/>
                            <a:lumOff val="55000"/>
                          </a:schemeClr>
                        </a:gs>
                        <a:gs pos="100000">
                          <a:schemeClr val="accent1">
                            <a:lumMod val="30000"/>
                            <a:lumOff val="70000"/>
                          </a:schemeClr>
                        </a:gs>
                      </a:gsLst>
                      <a:lin ang="5400000" scaled="1"/>
                    </a:gradFill>
                  </a:tcPr>
                </a:tc>
              </a:tr>
            </a:tbl>
          </a:graphicData>
        </a:graphic>
      </p:graphicFrame>
    </p:spTree>
    <p:extLst>
      <p:ext uri="{BB962C8B-B14F-4D97-AF65-F5344CB8AC3E}">
        <p14:creationId xmlns:p14="http://schemas.microsoft.com/office/powerpoint/2010/main" val="3840123361"/>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2000" b="-12000"/>
          </a:stretch>
        </a:blipFill>
        <a:effectLst/>
      </p:bgPr>
    </p:bg>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stretch>
            <a:fillRect/>
          </a:stretch>
        </p:blipFill>
        <p:spPr>
          <a:xfrm>
            <a:off x="0" y="-22343"/>
            <a:ext cx="12192000" cy="1330444"/>
          </a:xfrm>
          <a:prstGeom prst="rect">
            <a:avLst/>
          </a:prstGeom>
          <a:effectLst>
            <a:outerShdw blurRad="50800" dist="38100" dir="5400000" algn="t" rotWithShape="0">
              <a:prstClr val="black">
                <a:alpha val="40000"/>
              </a:prstClr>
            </a:outerShdw>
          </a:effectLst>
        </p:spPr>
      </p:pic>
      <p:pic>
        <p:nvPicPr>
          <p:cNvPr id="9" name="Рисунок 8"/>
          <p:cNvPicPr>
            <a:picLocks noChangeAspect="1"/>
          </p:cNvPicPr>
          <p:nvPr/>
        </p:nvPicPr>
        <p:blipFill>
          <a:blip r:embed="rId4"/>
          <a:stretch>
            <a:fillRect/>
          </a:stretch>
        </p:blipFill>
        <p:spPr>
          <a:xfrm>
            <a:off x="-254636" y="1379399"/>
            <a:ext cx="13996035" cy="672056"/>
          </a:xfrm>
          <a:prstGeom prst="rect">
            <a:avLst/>
          </a:prstGeom>
          <a:effectLst>
            <a:outerShdw blurRad="50800" dist="38100" dir="8100000" algn="tr" rotWithShape="0">
              <a:prstClr val="black">
                <a:alpha val="40000"/>
              </a:prstClr>
            </a:outerShdw>
          </a:effectLst>
        </p:spPr>
      </p:pic>
      <p:sp>
        <p:nvSpPr>
          <p:cNvPr id="2" name="Заголовок 1"/>
          <p:cNvSpPr>
            <a:spLocks noGrp="1"/>
          </p:cNvSpPr>
          <p:nvPr>
            <p:ph type="ctrTitle"/>
          </p:nvPr>
        </p:nvSpPr>
        <p:spPr>
          <a:xfrm>
            <a:off x="1524000" y="123825"/>
            <a:ext cx="9144000" cy="1014274"/>
          </a:xfrm>
        </p:spPr>
        <p:txBody>
          <a:bodyPr>
            <a:normAutofit fontScale="90000"/>
          </a:bodyPr>
          <a:lstStyle/>
          <a:p>
            <a:r>
              <a:rPr lang="ru-RU"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Программно-аппаратный комплекс агрегации каналов</a:t>
            </a:r>
            <a:endParaRPr lang="ru-RU"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pic>
        <p:nvPicPr>
          <p:cNvPr id="22" name="Рисунок 21"/>
          <p:cNvPicPr>
            <a:picLocks noChangeAspect="1"/>
          </p:cNvPicPr>
          <p:nvPr/>
        </p:nvPicPr>
        <p:blipFill>
          <a:blip r:embed="rId5"/>
          <a:stretch>
            <a:fillRect/>
          </a:stretch>
        </p:blipFill>
        <p:spPr>
          <a:xfrm>
            <a:off x="-10421815" y="4186970"/>
            <a:ext cx="2414813" cy="1865280"/>
          </a:xfrm>
          <a:prstGeom prst="rect">
            <a:avLst/>
          </a:prstGeom>
        </p:spPr>
      </p:pic>
      <p:sp>
        <p:nvSpPr>
          <p:cNvPr id="31" name="Подзаголовок 2"/>
          <p:cNvSpPr txBox="1">
            <a:spLocks/>
          </p:cNvSpPr>
          <p:nvPr/>
        </p:nvSpPr>
        <p:spPr>
          <a:xfrm>
            <a:off x="76200" y="1497918"/>
            <a:ext cx="10687049" cy="3721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Клиентская часть ПАК:  многоканальные </a:t>
            </a:r>
            <a:r>
              <a:rPr lang="en-US" sz="1800" dirty="0" smtClean="0">
                <a:solidFill>
                  <a:srgbClr val="0070C0"/>
                </a:solidFill>
                <a:latin typeface="Arial" panose="020B0604020202020204" pitchFamily="34" charset="0"/>
                <a:cs typeface="Arial" panose="020B0604020202020204" pitchFamily="34" charset="0"/>
              </a:rPr>
              <a:t>GSM/LTE </a:t>
            </a:r>
            <a:r>
              <a:rPr lang="ru-RU" sz="1800" dirty="0" smtClean="0">
                <a:solidFill>
                  <a:srgbClr val="0070C0"/>
                </a:solidFill>
                <a:latin typeface="Arial" panose="020B0604020202020204" pitchFamily="34" charset="0"/>
                <a:cs typeface="Arial" panose="020B0604020202020204" pitchFamily="34" charset="0"/>
              </a:rPr>
              <a:t>маршрутизаторы</a:t>
            </a:r>
            <a:endParaRPr lang="ru-RU" sz="1800" dirty="0">
              <a:solidFill>
                <a:srgbClr val="0070C0"/>
              </a:solidFill>
              <a:latin typeface="Arial" panose="020B0604020202020204" pitchFamily="34" charset="0"/>
              <a:cs typeface="Arial" panose="020B0604020202020204" pitchFamily="34" charset="0"/>
            </a:endParaRPr>
          </a:p>
        </p:txBody>
      </p:sp>
      <p:sp>
        <p:nvSpPr>
          <p:cNvPr id="15" name="Подзаголовок 2"/>
          <p:cNvSpPr txBox="1">
            <a:spLocks/>
          </p:cNvSpPr>
          <p:nvPr/>
        </p:nvSpPr>
        <p:spPr>
          <a:xfrm>
            <a:off x="88900" y="2242804"/>
            <a:ext cx="7632926" cy="790682"/>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spcAft>
                <a:spcPts val="200"/>
              </a:spcAft>
            </a:pPr>
            <a:r>
              <a:rPr lang="ru-RU" sz="1800" dirty="0" smtClean="0">
                <a:solidFill>
                  <a:srgbClr val="0070C0"/>
                </a:solidFill>
                <a:latin typeface="Arial" panose="020B0604020202020204" pitchFamily="34" charset="0"/>
                <a:cs typeface="Arial" panose="020B0604020202020204" pitchFamily="34" charset="0"/>
              </a:rPr>
              <a:t>Предназначен для промышленного применения и на транспорте.</a:t>
            </a:r>
          </a:p>
          <a:p>
            <a:pPr marL="285750" lvl="0" indent="-285750" algn="l">
              <a:lnSpc>
                <a:spcPct val="100000"/>
              </a:lnSpc>
              <a:spcBef>
                <a:spcPts val="0"/>
              </a:spcBef>
              <a:spcAft>
                <a:spcPts val="200"/>
              </a:spcAft>
              <a:buFont typeface="Wingdings" panose="05000000000000000000" pitchFamily="2" charset="2"/>
              <a:buChar char="v"/>
            </a:pPr>
            <a:r>
              <a:rPr lang="ru-RU" sz="1600" dirty="0" smtClean="0">
                <a:latin typeface="Arial" panose="020B0604020202020204" pitchFamily="34" charset="0"/>
                <a:cs typeface="Arial" panose="020B0604020202020204" pitchFamily="34" charset="0"/>
              </a:rPr>
              <a:t>От 4 до 6 GSM/LTE‑модемов (в зависимости от модели)</a:t>
            </a:r>
            <a:endParaRPr lang="ru-RU" sz="1600" dirty="0">
              <a:latin typeface="Arial" panose="020B0604020202020204" pitchFamily="34" charset="0"/>
              <a:cs typeface="Arial" panose="020B0604020202020204" pitchFamily="34" charset="0"/>
            </a:endParaRPr>
          </a:p>
        </p:txBody>
      </p:sp>
      <p:sp>
        <p:nvSpPr>
          <p:cNvPr id="18" name="Подзаголовок 2"/>
          <p:cNvSpPr txBox="1">
            <a:spLocks/>
          </p:cNvSpPr>
          <p:nvPr/>
        </p:nvSpPr>
        <p:spPr>
          <a:xfrm>
            <a:off x="1509484" y="5621014"/>
            <a:ext cx="2143125" cy="4000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spcAft>
                <a:spcPts val="600"/>
              </a:spcAft>
            </a:pPr>
            <a:r>
              <a:rPr lang="ru-RU" sz="1800" b="1" dirty="0" smtClean="0">
                <a:solidFill>
                  <a:srgbClr val="0070C0"/>
                </a:solidFill>
                <a:latin typeface="Arial" panose="020B0604020202020204" pitchFamily="34" charset="0"/>
                <a:cs typeface="Arial" panose="020B0604020202020204" pitchFamily="34" charset="0"/>
              </a:rPr>
              <a:t>Серия БН-01</a:t>
            </a:r>
            <a:endParaRPr lang="ru-RU" sz="1800" b="1" dirty="0">
              <a:solidFill>
                <a:srgbClr val="0070C0"/>
              </a:solidFill>
              <a:latin typeface="Arial" panose="020B0604020202020204" pitchFamily="34" charset="0"/>
              <a:cs typeface="Arial" panose="020B0604020202020204" pitchFamily="34" charset="0"/>
            </a:endParaRPr>
          </a:p>
        </p:txBody>
      </p:sp>
      <p:pic>
        <p:nvPicPr>
          <p:cNvPr id="3" name="Рисунок 2"/>
          <p:cNvPicPr>
            <a:picLocks noChangeAspect="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88900" y="3033486"/>
            <a:ext cx="4405870" cy="2658174"/>
          </a:xfrm>
          <a:prstGeom prst="rect">
            <a:avLst/>
          </a:prstGeom>
        </p:spPr>
      </p:pic>
      <p:graphicFrame>
        <p:nvGraphicFramePr>
          <p:cNvPr id="11" name="Таблица 10"/>
          <p:cNvGraphicFramePr>
            <a:graphicFrameLocks noGrp="1"/>
          </p:cNvGraphicFramePr>
          <p:nvPr>
            <p:extLst>
              <p:ext uri="{D42A27DB-BD31-4B8C-83A1-F6EECF244321}">
                <p14:modId xmlns:p14="http://schemas.microsoft.com/office/powerpoint/2010/main" val="3083825434"/>
              </p:ext>
            </p:extLst>
          </p:nvPr>
        </p:nvGraphicFramePr>
        <p:xfrm>
          <a:off x="5512526" y="3108961"/>
          <a:ext cx="6200503" cy="2649933"/>
        </p:xfrm>
        <a:graphic>
          <a:graphicData uri="http://schemas.openxmlformats.org/drawingml/2006/table">
            <a:tbl>
              <a:tblPr firstRow="1" firstCol="1" bandRow="1">
                <a:tableStyleId>{5C22544A-7EE6-4342-B048-85BDC9FD1C3A}</a:tableStyleId>
              </a:tblPr>
              <a:tblGrid>
                <a:gridCol w="1980321"/>
                <a:gridCol w="2016392"/>
                <a:gridCol w="2203790"/>
              </a:tblGrid>
              <a:tr h="583473">
                <a:tc>
                  <a:txBody>
                    <a:bodyPr/>
                    <a:lstStyle/>
                    <a:p>
                      <a:pPr algn="ctr">
                        <a:spcAft>
                          <a:spcPts val="0"/>
                        </a:spcAft>
                      </a:pPr>
                      <a:r>
                        <a:rPr lang="ru-RU" sz="1600" dirty="0">
                          <a:effectLst/>
                          <a:latin typeface="Arial" panose="020B0604020202020204" pitchFamily="34" charset="0"/>
                          <a:cs typeface="Arial" panose="020B0604020202020204" pitchFamily="34" charset="0"/>
                        </a:rPr>
                        <a:t>Размер пакета</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Пакетов в сек</a:t>
                      </a:r>
                      <a:r>
                        <a:rPr lang="ru-RU" sz="1600" dirty="0" smtClean="0">
                          <a:effectLst/>
                          <a:latin typeface="Arial" panose="020B0604020202020204" pitchFamily="34" charset="0"/>
                          <a:cs typeface="Arial" panose="020B0604020202020204" pitchFamily="34" charset="0"/>
                        </a:rPr>
                        <a:t>.</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Скорость </a:t>
                      </a:r>
                      <a:r>
                        <a:rPr lang="ru-RU" sz="1600" dirty="0" smtClean="0">
                          <a:effectLst/>
                          <a:latin typeface="Arial" panose="020B0604020202020204" pitchFamily="34" charset="0"/>
                          <a:cs typeface="Arial" panose="020B0604020202020204" pitchFamily="34" charset="0"/>
                        </a:rPr>
                        <a:t>Мбит/сек</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344410">
                <a:tc>
                  <a:txBody>
                    <a:bodyPr/>
                    <a:lstStyle/>
                    <a:p>
                      <a:pPr algn="ctr">
                        <a:spcAft>
                          <a:spcPts val="0"/>
                        </a:spcAft>
                      </a:pPr>
                      <a:r>
                        <a:rPr lang="ru-RU" sz="1600" dirty="0">
                          <a:effectLst/>
                          <a:latin typeface="Arial" panose="020B0604020202020204" pitchFamily="34" charset="0"/>
                          <a:cs typeface="Arial" panose="020B0604020202020204" pitchFamily="34" charset="0"/>
                        </a:rPr>
                        <a:t>64</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46645</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a:effectLst/>
                          <a:latin typeface="Arial" panose="020B0604020202020204" pitchFamily="34" charset="0"/>
                          <a:cs typeface="Arial" panose="020B0604020202020204" pitchFamily="34" charset="0"/>
                        </a:rPr>
                        <a:t>22,77</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344410">
                <a:tc>
                  <a:txBody>
                    <a:bodyPr/>
                    <a:lstStyle/>
                    <a:p>
                      <a:pPr algn="ctr">
                        <a:spcAft>
                          <a:spcPts val="0"/>
                        </a:spcAft>
                      </a:pPr>
                      <a:r>
                        <a:rPr lang="ru-RU" sz="1600" dirty="0">
                          <a:effectLst/>
                          <a:latin typeface="Arial" panose="020B0604020202020204" pitchFamily="34" charset="0"/>
                          <a:cs typeface="Arial" panose="020B0604020202020204" pitchFamily="34" charset="0"/>
                        </a:rPr>
                        <a:t>128</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46437</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a:effectLst/>
                          <a:latin typeface="Arial" panose="020B0604020202020204" pitchFamily="34" charset="0"/>
                          <a:cs typeface="Arial" panose="020B0604020202020204" pitchFamily="34" charset="0"/>
                        </a:rPr>
                        <a:t>45,35</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344410">
                <a:tc>
                  <a:txBody>
                    <a:bodyPr/>
                    <a:lstStyle/>
                    <a:p>
                      <a:pPr algn="ctr">
                        <a:spcAft>
                          <a:spcPts val="0"/>
                        </a:spcAft>
                      </a:pPr>
                      <a:r>
                        <a:rPr lang="ru-RU" sz="1600" dirty="0">
                          <a:effectLst/>
                          <a:latin typeface="Arial" panose="020B0604020202020204" pitchFamily="34" charset="0"/>
                          <a:cs typeface="Arial" panose="020B0604020202020204" pitchFamily="34" charset="0"/>
                        </a:rPr>
                        <a:t>256</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46000</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a:effectLst/>
                          <a:latin typeface="Arial" panose="020B0604020202020204" pitchFamily="34" charset="0"/>
                          <a:cs typeface="Arial" panose="020B0604020202020204" pitchFamily="34" charset="0"/>
                        </a:rPr>
                        <a:t>89,84</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344410">
                <a:tc>
                  <a:txBody>
                    <a:bodyPr/>
                    <a:lstStyle/>
                    <a:p>
                      <a:pPr algn="ctr">
                        <a:spcAft>
                          <a:spcPts val="0"/>
                        </a:spcAft>
                      </a:pPr>
                      <a:r>
                        <a:rPr lang="ru-RU" sz="1600">
                          <a:effectLst/>
                          <a:latin typeface="Arial" panose="020B0604020202020204" pitchFamily="34" charset="0"/>
                          <a:cs typeface="Arial" panose="020B0604020202020204" pitchFamily="34" charset="0"/>
                        </a:rPr>
                        <a:t>512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34428</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134,48</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344410">
                <a:tc>
                  <a:txBody>
                    <a:bodyPr/>
                    <a:lstStyle/>
                    <a:p>
                      <a:pPr algn="ctr">
                        <a:spcAft>
                          <a:spcPts val="0"/>
                        </a:spcAft>
                      </a:pPr>
                      <a:r>
                        <a:rPr lang="ru-RU" sz="1600">
                          <a:effectLst/>
                          <a:latin typeface="Arial" panose="020B0604020202020204" pitchFamily="34" charset="0"/>
                          <a:cs typeface="Arial" panose="020B0604020202020204" pitchFamily="34" charset="0"/>
                        </a:rPr>
                        <a:t>1024</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a:effectLst/>
                          <a:latin typeface="Arial" panose="020B0604020202020204" pitchFamily="34" charset="0"/>
                          <a:cs typeface="Arial" panose="020B0604020202020204" pitchFamily="34" charset="0"/>
                        </a:rPr>
                        <a:t>22116</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172,78</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344410">
                <a:tc>
                  <a:txBody>
                    <a:bodyPr/>
                    <a:lstStyle/>
                    <a:p>
                      <a:pPr algn="ctr">
                        <a:spcAft>
                          <a:spcPts val="0"/>
                        </a:spcAft>
                      </a:pPr>
                      <a:r>
                        <a:rPr lang="ru-RU" sz="1600" dirty="0">
                          <a:effectLst/>
                          <a:latin typeface="Arial" panose="020B0604020202020204" pitchFamily="34" charset="0"/>
                          <a:cs typeface="Arial" panose="020B0604020202020204" pitchFamily="34" charset="0"/>
                        </a:rPr>
                        <a:t>1500</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20995</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240,27</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bl>
          </a:graphicData>
        </a:graphic>
      </p:graphicFrame>
      <p:sp>
        <p:nvSpPr>
          <p:cNvPr id="12" name="Подзаголовок 2"/>
          <p:cNvSpPr txBox="1">
            <a:spLocks/>
          </p:cNvSpPr>
          <p:nvPr/>
        </p:nvSpPr>
        <p:spPr>
          <a:xfrm>
            <a:off x="5460276" y="2779210"/>
            <a:ext cx="6287589" cy="323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0"/>
              </a:spcBef>
              <a:spcAft>
                <a:spcPts val="200"/>
              </a:spcAft>
            </a:pPr>
            <a:r>
              <a:rPr lang="ru-RU" sz="1800" b="1" dirty="0" smtClean="0">
                <a:solidFill>
                  <a:srgbClr val="0070C0"/>
                </a:solidFill>
                <a:latin typeface="Arial" panose="020B0604020202020204" pitchFamily="34" charset="0"/>
                <a:cs typeface="Arial" panose="020B0604020202020204" pitchFamily="34" charset="0"/>
              </a:rPr>
              <a:t>Скорость клиентского трафика через маршрутизатор</a:t>
            </a:r>
          </a:p>
        </p:txBody>
      </p:sp>
    </p:spTree>
    <p:extLst>
      <p:ext uri="{BB962C8B-B14F-4D97-AF65-F5344CB8AC3E}">
        <p14:creationId xmlns:p14="http://schemas.microsoft.com/office/powerpoint/2010/main" val="79986701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2000" b="-12000"/>
          </a:stretch>
        </a:blipFill>
        <a:effectLst/>
      </p:bgPr>
    </p:bg>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stretch>
            <a:fillRect/>
          </a:stretch>
        </p:blipFill>
        <p:spPr>
          <a:xfrm>
            <a:off x="0" y="-22343"/>
            <a:ext cx="12192000" cy="1330444"/>
          </a:xfrm>
          <a:prstGeom prst="rect">
            <a:avLst/>
          </a:prstGeom>
          <a:effectLst>
            <a:outerShdw blurRad="50800" dist="38100" dir="5400000" algn="t" rotWithShape="0">
              <a:prstClr val="black">
                <a:alpha val="40000"/>
              </a:prstClr>
            </a:outerShdw>
          </a:effectLst>
        </p:spPr>
      </p:pic>
      <p:pic>
        <p:nvPicPr>
          <p:cNvPr id="9" name="Рисунок 8"/>
          <p:cNvPicPr>
            <a:picLocks noChangeAspect="1"/>
          </p:cNvPicPr>
          <p:nvPr/>
        </p:nvPicPr>
        <p:blipFill>
          <a:blip r:embed="rId4"/>
          <a:stretch>
            <a:fillRect/>
          </a:stretch>
        </p:blipFill>
        <p:spPr>
          <a:xfrm>
            <a:off x="-306888" y="1383347"/>
            <a:ext cx="13996035" cy="672056"/>
          </a:xfrm>
          <a:prstGeom prst="rect">
            <a:avLst/>
          </a:prstGeom>
          <a:effectLst>
            <a:outerShdw blurRad="50800" dist="38100" dir="8100000" algn="tr" rotWithShape="0">
              <a:prstClr val="black">
                <a:alpha val="40000"/>
              </a:prstClr>
            </a:outerShdw>
          </a:effectLst>
        </p:spPr>
      </p:pic>
      <p:sp>
        <p:nvSpPr>
          <p:cNvPr id="2" name="Заголовок 1"/>
          <p:cNvSpPr>
            <a:spLocks noGrp="1"/>
          </p:cNvSpPr>
          <p:nvPr>
            <p:ph type="ctrTitle"/>
          </p:nvPr>
        </p:nvSpPr>
        <p:spPr>
          <a:xfrm>
            <a:off x="1524000" y="123825"/>
            <a:ext cx="9144000" cy="1014274"/>
          </a:xfrm>
        </p:spPr>
        <p:txBody>
          <a:bodyPr>
            <a:normAutofit fontScale="90000"/>
          </a:bodyPr>
          <a:lstStyle/>
          <a:p>
            <a:r>
              <a:rPr lang="ru-RU"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Программно-аппаратный комплекс агрегации каналов</a:t>
            </a:r>
            <a:endParaRPr lang="ru-RU"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pic>
        <p:nvPicPr>
          <p:cNvPr id="22" name="Рисунок 21"/>
          <p:cNvPicPr>
            <a:picLocks noChangeAspect="1"/>
          </p:cNvPicPr>
          <p:nvPr/>
        </p:nvPicPr>
        <p:blipFill>
          <a:blip r:embed="rId5"/>
          <a:stretch>
            <a:fillRect/>
          </a:stretch>
        </p:blipFill>
        <p:spPr>
          <a:xfrm>
            <a:off x="-10421815" y="4186970"/>
            <a:ext cx="2414813" cy="1865280"/>
          </a:xfrm>
          <a:prstGeom prst="rect">
            <a:avLst/>
          </a:prstGeom>
        </p:spPr>
      </p:pic>
      <p:sp>
        <p:nvSpPr>
          <p:cNvPr id="31" name="Подзаголовок 2"/>
          <p:cNvSpPr txBox="1">
            <a:spLocks/>
          </p:cNvSpPr>
          <p:nvPr/>
        </p:nvSpPr>
        <p:spPr>
          <a:xfrm>
            <a:off x="76200" y="1497918"/>
            <a:ext cx="10687049" cy="372158"/>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Серверная часть ПАК:  серверы агрегации</a:t>
            </a:r>
            <a:endParaRPr lang="ru-RU" sz="1800" dirty="0">
              <a:solidFill>
                <a:srgbClr val="0070C0"/>
              </a:solidFill>
              <a:latin typeface="Arial" panose="020B0604020202020204" pitchFamily="34" charset="0"/>
              <a:cs typeface="Arial" panose="020B0604020202020204" pitchFamily="34" charset="0"/>
            </a:endParaRPr>
          </a:p>
        </p:txBody>
      </p:sp>
      <p:sp>
        <p:nvSpPr>
          <p:cNvPr id="15" name="Подзаголовок 2"/>
          <p:cNvSpPr txBox="1">
            <a:spLocks/>
          </p:cNvSpPr>
          <p:nvPr/>
        </p:nvSpPr>
        <p:spPr>
          <a:xfrm>
            <a:off x="505097" y="2240730"/>
            <a:ext cx="11225349" cy="54601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285750" lvl="0" indent="-285750" algn="l">
              <a:lnSpc>
                <a:spcPct val="100000"/>
              </a:lnSpc>
              <a:spcBef>
                <a:spcPts val="0"/>
              </a:spcBef>
              <a:spcAft>
                <a:spcPts val="200"/>
              </a:spcAft>
              <a:buFont typeface="Wingdings" panose="05000000000000000000" pitchFamily="2" charset="2"/>
              <a:buChar char="v"/>
            </a:pPr>
            <a:r>
              <a:rPr lang="ru-RU" sz="1800" dirty="0" smtClean="0">
                <a:latin typeface="Arial" panose="020B0604020202020204" pitchFamily="34" charset="0"/>
                <a:cs typeface="Arial" panose="020B0604020202020204" pitchFamily="34" charset="0"/>
              </a:rPr>
              <a:t>Поддержка до 100 многоканальных маршрутизаторов</a:t>
            </a:r>
          </a:p>
        </p:txBody>
      </p:sp>
      <p:sp>
        <p:nvSpPr>
          <p:cNvPr id="18" name="Подзаголовок 2"/>
          <p:cNvSpPr txBox="1">
            <a:spLocks/>
          </p:cNvSpPr>
          <p:nvPr/>
        </p:nvSpPr>
        <p:spPr>
          <a:xfrm>
            <a:off x="1224863" y="5387633"/>
            <a:ext cx="2580783" cy="400009"/>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spcAft>
                <a:spcPts val="600"/>
              </a:spcAft>
            </a:pPr>
            <a:r>
              <a:rPr lang="ru-RU" sz="1800" b="1" dirty="0" smtClean="0">
                <a:solidFill>
                  <a:srgbClr val="0070C0"/>
                </a:solidFill>
                <a:latin typeface="Arial" panose="020B0604020202020204" pitchFamily="34" charset="0"/>
                <a:cs typeface="Arial" panose="020B0604020202020204" pitchFamily="34" charset="0"/>
              </a:rPr>
              <a:t>Сервер агрегации</a:t>
            </a:r>
            <a:endParaRPr lang="ru-RU" sz="1800" b="1" dirty="0">
              <a:solidFill>
                <a:srgbClr val="0070C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6" cstate="print">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76200" y="3243542"/>
            <a:ext cx="4440453" cy="2033004"/>
          </a:xfrm>
          <a:prstGeom prst="rect">
            <a:avLst/>
          </a:prstGeom>
        </p:spPr>
      </p:pic>
      <p:graphicFrame>
        <p:nvGraphicFramePr>
          <p:cNvPr id="3" name="Таблица 2"/>
          <p:cNvGraphicFramePr>
            <a:graphicFrameLocks noGrp="1"/>
          </p:cNvGraphicFramePr>
          <p:nvPr>
            <p:extLst>
              <p:ext uri="{D42A27DB-BD31-4B8C-83A1-F6EECF244321}">
                <p14:modId xmlns:p14="http://schemas.microsoft.com/office/powerpoint/2010/main" val="2825803855"/>
              </p:ext>
            </p:extLst>
          </p:nvPr>
        </p:nvGraphicFramePr>
        <p:xfrm>
          <a:off x="5504905" y="3049727"/>
          <a:ext cx="6086203" cy="2737915"/>
        </p:xfrm>
        <a:graphic>
          <a:graphicData uri="http://schemas.openxmlformats.org/drawingml/2006/table">
            <a:tbl>
              <a:tblPr firstRow="1" firstCol="1" bandRow="1">
                <a:tableStyleId>{5C22544A-7EE6-4342-B048-85BDC9FD1C3A}</a:tableStyleId>
              </a:tblPr>
              <a:tblGrid>
                <a:gridCol w="2006193"/>
                <a:gridCol w="1870944"/>
                <a:gridCol w="2209066"/>
              </a:tblGrid>
              <a:tr h="620971">
                <a:tc>
                  <a:txBody>
                    <a:bodyPr/>
                    <a:lstStyle/>
                    <a:p>
                      <a:pPr algn="ctr">
                        <a:spcAft>
                          <a:spcPts val="0"/>
                        </a:spcAft>
                      </a:pPr>
                      <a:r>
                        <a:rPr lang="ru-RU" sz="1600" dirty="0">
                          <a:effectLst/>
                          <a:latin typeface="Arial" panose="020B0604020202020204" pitchFamily="34" charset="0"/>
                          <a:cs typeface="Arial" panose="020B0604020202020204" pitchFamily="34" charset="0"/>
                        </a:rPr>
                        <a:t>Размер пакета</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Пакетов в сек.</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Скорость </a:t>
                      </a:r>
                      <a:r>
                        <a:rPr lang="ru-RU" sz="1600" dirty="0" smtClean="0">
                          <a:effectLst/>
                          <a:latin typeface="Arial" panose="020B0604020202020204" pitchFamily="34" charset="0"/>
                          <a:cs typeface="Arial" panose="020B0604020202020204" pitchFamily="34" charset="0"/>
                        </a:rPr>
                        <a:t>Мбит/сек</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352824">
                <a:tc>
                  <a:txBody>
                    <a:bodyPr/>
                    <a:lstStyle/>
                    <a:p>
                      <a:pPr algn="ctr">
                        <a:spcAft>
                          <a:spcPts val="0"/>
                        </a:spcAft>
                      </a:pPr>
                      <a:r>
                        <a:rPr lang="ru-RU" sz="1600">
                          <a:effectLst/>
                          <a:latin typeface="Arial" panose="020B0604020202020204" pitchFamily="34" charset="0"/>
                          <a:cs typeface="Arial" panose="020B0604020202020204" pitchFamily="34" charset="0"/>
                        </a:rPr>
                        <a:t>64</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a:effectLst/>
                          <a:latin typeface="Arial" panose="020B0604020202020204" pitchFamily="34" charset="0"/>
                          <a:cs typeface="Arial" panose="020B0604020202020204" pitchFamily="34" charset="0"/>
                        </a:rPr>
                        <a:t>895584</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437,29</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352824">
                <a:tc>
                  <a:txBody>
                    <a:bodyPr/>
                    <a:lstStyle/>
                    <a:p>
                      <a:pPr algn="ctr">
                        <a:spcAft>
                          <a:spcPts val="0"/>
                        </a:spcAft>
                      </a:pPr>
                      <a:r>
                        <a:rPr lang="ru-RU" sz="1600">
                          <a:effectLst/>
                          <a:latin typeface="Arial" panose="020B0604020202020204" pitchFamily="34" charset="0"/>
                          <a:cs typeface="Arial" panose="020B0604020202020204" pitchFamily="34" charset="0"/>
                        </a:rPr>
                        <a:t>128</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a:effectLst/>
                          <a:latin typeface="Arial" panose="020B0604020202020204" pitchFamily="34" charset="0"/>
                          <a:cs typeface="Arial" panose="020B0604020202020204" pitchFamily="34" charset="0"/>
                        </a:rPr>
                        <a:t>891600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870,70</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352824">
                <a:tc>
                  <a:txBody>
                    <a:bodyPr/>
                    <a:lstStyle/>
                    <a:p>
                      <a:pPr algn="ctr">
                        <a:spcAft>
                          <a:spcPts val="0"/>
                        </a:spcAft>
                      </a:pPr>
                      <a:r>
                        <a:rPr lang="ru-RU" sz="1600">
                          <a:effectLst/>
                          <a:latin typeface="Arial" panose="020B0604020202020204" pitchFamily="34" charset="0"/>
                          <a:cs typeface="Arial" panose="020B0604020202020204" pitchFamily="34" charset="0"/>
                        </a:rPr>
                        <a:t>256</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a:effectLst/>
                          <a:latin typeface="Arial" panose="020B0604020202020204" pitchFamily="34" charset="0"/>
                          <a:cs typeface="Arial" panose="020B0604020202020204" pitchFamily="34" charset="0"/>
                        </a:rPr>
                        <a:t>1035000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2021,48</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352824">
                <a:tc>
                  <a:txBody>
                    <a:bodyPr/>
                    <a:lstStyle/>
                    <a:p>
                      <a:pPr algn="ctr">
                        <a:spcAft>
                          <a:spcPts val="0"/>
                        </a:spcAft>
                      </a:pPr>
                      <a:r>
                        <a:rPr lang="ru-RU" sz="1600">
                          <a:effectLst/>
                          <a:latin typeface="Arial" panose="020B0604020202020204" pitchFamily="34" charset="0"/>
                          <a:cs typeface="Arial" panose="020B0604020202020204" pitchFamily="34" charset="0"/>
                        </a:rPr>
                        <a:t>512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a:effectLst/>
                          <a:latin typeface="Arial" panose="020B0604020202020204" pitchFamily="34" charset="0"/>
                          <a:cs typeface="Arial" panose="020B0604020202020204" pitchFamily="34" charset="0"/>
                        </a:rPr>
                        <a:t>964000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3765,62</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352824">
                <a:tc>
                  <a:txBody>
                    <a:bodyPr/>
                    <a:lstStyle/>
                    <a:p>
                      <a:pPr algn="ctr">
                        <a:spcAft>
                          <a:spcPts val="0"/>
                        </a:spcAft>
                      </a:pPr>
                      <a:r>
                        <a:rPr lang="ru-RU" sz="1600">
                          <a:effectLst/>
                          <a:latin typeface="Arial" panose="020B0604020202020204" pitchFamily="34" charset="0"/>
                          <a:cs typeface="Arial" panose="020B0604020202020204" pitchFamily="34" charset="0"/>
                        </a:rPr>
                        <a:t>1024</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a:effectLst/>
                          <a:latin typeface="Arial" panose="020B0604020202020204" pitchFamily="34" charset="0"/>
                          <a:cs typeface="Arial" panose="020B0604020202020204" pitchFamily="34" charset="0"/>
                        </a:rPr>
                        <a:t>583872</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4561,5</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r h="352824">
                <a:tc>
                  <a:txBody>
                    <a:bodyPr/>
                    <a:lstStyle/>
                    <a:p>
                      <a:pPr algn="ctr">
                        <a:spcAft>
                          <a:spcPts val="0"/>
                        </a:spcAft>
                      </a:pPr>
                      <a:r>
                        <a:rPr lang="ru-RU" sz="1600">
                          <a:effectLst/>
                          <a:latin typeface="Arial" panose="020B0604020202020204" pitchFamily="34" charset="0"/>
                          <a:cs typeface="Arial" panose="020B0604020202020204" pitchFamily="34" charset="0"/>
                        </a:rPr>
                        <a:t>1500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a:effectLst/>
                          <a:latin typeface="Arial" panose="020B0604020202020204" pitchFamily="34" charset="0"/>
                          <a:cs typeface="Arial" panose="020B0604020202020204" pitchFamily="34" charset="0"/>
                        </a:rPr>
                        <a:t>503880</a:t>
                      </a:r>
                      <a:endParaRPr lang="ru-RU" sz="160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c>
                  <a:txBody>
                    <a:bodyPr/>
                    <a:lstStyle/>
                    <a:p>
                      <a:pPr algn="ctr">
                        <a:spcAft>
                          <a:spcPts val="0"/>
                        </a:spcAft>
                      </a:pPr>
                      <a:r>
                        <a:rPr lang="ru-RU" sz="1600" dirty="0">
                          <a:effectLst/>
                          <a:latin typeface="Arial" panose="020B0604020202020204" pitchFamily="34" charset="0"/>
                          <a:cs typeface="Arial" panose="020B0604020202020204" pitchFamily="34" charset="0"/>
                        </a:rPr>
                        <a:t>5766,44</a:t>
                      </a:r>
                      <a:endParaRPr lang="ru-RU" sz="1600" dirty="0">
                        <a:effectLst/>
                        <a:latin typeface="Arial" panose="020B0604020202020204" pitchFamily="34" charset="0"/>
                        <a:ea typeface="Calibri" panose="020F0502020204030204" pitchFamily="34" charset="0"/>
                        <a:cs typeface="Arial" panose="020B0604020202020204" pitchFamily="34" charset="0"/>
                      </a:endParaRPr>
                    </a:p>
                  </a:txBody>
                  <a:tcPr marL="68580" marR="68580" marT="0" marB="0" anchor="b"/>
                </a:tc>
              </a:tr>
            </a:tbl>
          </a:graphicData>
        </a:graphic>
      </p:graphicFrame>
      <p:sp>
        <p:nvSpPr>
          <p:cNvPr id="11" name="Подзаголовок 2"/>
          <p:cNvSpPr txBox="1">
            <a:spLocks/>
          </p:cNvSpPr>
          <p:nvPr/>
        </p:nvSpPr>
        <p:spPr>
          <a:xfrm>
            <a:off x="5504905" y="2725782"/>
            <a:ext cx="6086203" cy="32394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marL="0" lvl="1">
              <a:lnSpc>
                <a:spcPct val="100000"/>
              </a:lnSpc>
              <a:spcBef>
                <a:spcPts val="0"/>
              </a:spcBef>
              <a:spcAft>
                <a:spcPts val="200"/>
              </a:spcAft>
            </a:pPr>
            <a:r>
              <a:rPr lang="ru-RU" sz="1800" b="1" dirty="0" smtClean="0">
                <a:solidFill>
                  <a:srgbClr val="0070C0"/>
                </a:solidFill>
                <a:latin typeface="Arial" panose="020B0604020202020204" pitchFamily="34" charset="0"/>
                <a:cs typeface="Arial" panose="020B0604020202020204" pitchFamily="34" charset="0"/>
              </a:rPr>
              <a:t>Скорость клиентского трафика через один сервер</a:t>
            </a:r>
          </a:p>
        </p:txBody>
      </p:sp>
    </p:spTree>
    <p:extLst>
      <p:ext uri="{BB962C8B-B14F-4D97-AF65-F5344CB8AC3E}">
        <p14:creationId xmlns:p14="http://schemas.microsoft.com/office/powerpoint/2010/main" val="111694967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2000" b="-12000"/>
          </a:stretch>
        </a:blipFill>
        <a:effectLst/>
      </p:bgPr>
    </p:bg>
    <p:spTree>
      <p:nvGrpSpPr>
        <p:cNvPr id="1" name=""/>
        <p:cNvGrpSpPr/>
        <p:nvPr/>
      </p:nvGrpSpPr>
      <p:grpSpPr>
        <a:xfrm>
          <a:off x="0" y="0"/>
          <a:ext cx="0" cy="0"/>
          <a:chOff x="0" y="0"/>
          <a:chExt cx="0" cy="0"/>
        </a:xfrm>
      </p:grpSpPr>
      <p:pic>
        <p:nvPicPr>
          <p:cNvPr id="24" name="Рисунок 23"/>
          <p:cNvPicPr>
            <a:picLocks noChangeAspect="1"/>
          </p:cNvPicPr>
          <p:nvPr/>
        </p:nvPicPr>
        <p:blipFill>
          <a:blip r:embed="rId3"/>
          <a:stretch>
            <a:fillRect/>
          </a:stretch>
        </p:blipFill>
        <p:spPr>
          <a:xfrm rot="1345516">
            <a:off x="1756867" y="4565323"/>
            <a:ext cx="1529381" cy="1181344"/>
          </a:xfrm>
          <a:prstGeom prst="rect">
            <a:avLst/>
          </a:prstGeom>
        </p:spPr>
      </p:pic>
      <p:grpSp>
        <p:nvGrpSpPr>
          <p:cNvPr id="13" name="Группа 12"/>
          <p:cNvGrpSpPr/>
          <p:nvPr/>
        </p:nvGrpSpPr>
        <p:grpSpPr>
          <a:xfrm>
            <a:off x="-7700513" y="3263647"/>
            <a:ext cx="7480662" cy="1244804"/>
            <a:chOff x="-7700513" y="3263647"/>
            <a:chExt cx="7480662" cy="1244804"/>
          </a:xfrm>
        </p:grpSpPr>
        <p:pic>
          <p:nvPicPr>
            <p:cNvPr id="27" name="Рисунок 26"/>
            <p:cNvPicPr>
              <a:picLocks noChangeAspect="1"/>
            </p:cNvPicPr>
            <p:nvPr/>
          </p:nvPicPr>
          <p:blipFill>
            <a:blip r:embed="rId4"/>
            <a:stretch>
              <a:fillRect/>
            </a:stretch>
          </p:blipFill>
          <p:spPr>
            <a:xfrm>
              <a:off x="-1831388" y="3263647"/>
              <a:ext cx="1611537" cy="1244804"/>
            </a:xfrm>
            <a:prstGeom prst="rect">
              <a:avLst/>
            </a:prstGeom>
          </p:spPr>
        </p:pic>
        <p:pic>
          <p:nvPicPr>
            <p:cNvPr id="25" name="Рисунок 24"/>
            <p:cNvPicPr>
              <a:picLocks noChangeAspect="1"/>
            </p:cNvPicPr>
            <p:nvPr/>
          </p:nvPicPr>
          <p:blipFill>
            <a:blip r:embed="rId4"/>
            <a:stretch>
              <a:fillRect/>
            </a:stretch>
          </p:blipFill>
          <p:spPr>
            <a:xfrm>
              <a:off x="-3787763" y="3263647"/>
              <a:ext cx="1611537" cy="1244804"/>
            </a:xfrm>
            <a:prstGeom prst="rect">
              <a:avLst/>
            </a:prstGeom>
          </p:spPr>
        </p:pic>
        <p:pic>
          <p:nvPicPr>
            <p:cNvPr id="26" name="Рисунок 25"/>
            <p:cNvPicPr>
              <a:picLocks noChangeAspect="1"/>
            </p:cNvPicPr>
            <p:nvPr/>
          </p:nvPicPr>
          <p:blipFill>
            <a:blip r:embed="rId4"/>
            <a:stretch>
              <a:fillRect/>
            </a:stretch>
          </p:blipFill>
          <p:spPr>
            <a:xfrm>
              <a:off x="-5744138" y="3263647"/>
              <a:ext cx="1611537" cy="1244804"/>
            </a:xfrm>
            <a:prstGeom prst="rect">
              <a:avLst/>
            </a:prstGeom>
          </p:spPr>
        </p:pic>
        <p:pic>
          <p:nvPicPr>
            <p:cNvPr id="29" name="Рисунок 28"/>
            <p:cNvPicPr>
              <a:picLocks noChangeAspect="1"/>
            </p:cNvPicPr>
            <p:nvPr/>
          </p:nvPicPr>
          <p:blipFill>
            <a:blip r:embed="rId4"/>
            <a:stretch>
              <a:fillRect/>
            </a:stretch>
          </p:blipFill>
          <p:spPr>
            <a:xfrm>
              <a:off x="-7700513" y="3263647"/>
              <a:ext cx="1611537" cy="1244804"/>
            </a:xfrm>
            <a:prstGeom prst="rect">
              <a:avLst/>
            </a:prstGeom>
          </p:spPr>
        </p:pic>
      </p:grpSp>
      <p:pic>
        <p:nvPicPr>
          <p:cNvPr id="15" name="Рисунок 14"/>
          <p:cNvPicPr>
            <a:picLocks noChangeAspect="1"/>
          </p:cNvPicPr>
          <p:nvPr/>
        </p:nvPicPr>
        <p:blipFill>
          <a:blip r:embed="rId5"/>
          <a:stretch>
            <a:fillRect/>
          </a:stretch>
        </p:blipFill>
        <p:spPr>
          <a:xfrm>
            <a:off x="3300647" y="2953231"/>
            <a:ext cx="7651117" cy="3641877"/>
          </a:xfrm>
          <a:prstGeom prst="rect">
            <a:avLst/>
          </a:prstGeom>
        </p:spPr>
      </p:pic>
      <p:pic>
        <p:nvPicPr>
          <p:cNvPr id="10" name="Рисунок 9"/>
          <p:cNvPicPr>
            <a:picLocks noChangeAspect="1"/>
          </p:cNvPicPr>
          <p:nvPr/>
        </p:nvPicPr>
        <p:blipFill>
          <a:blip r:embed="rId6"/>
          <a:stretch>
            <a:fillRect/>
          </a:stretch>
        </p:blipFill>
        <p:spPr>
          <a:xfrm>
            <a:off x="0" y="-22344"/>
            <a:ext cx="12192000" cy="786133"/>
          </a:xfrm>
          <a:prstGeom prst="rect">
            <a:avLst/>
          </a:prstGeom>
          <a:effectLst>
            <a:outerShdw blurRad="50800" dist="38100" dir="5400000" algn="t" rotWithShape="0">
              <a:prstClr val="black">
                <a:alpha val="40000"/>
              </a:prstClr>
            </a:outerShdw>
          </a:effectLst>
        </p:spPr>
      </p:pic>
      <p:pic>
        <p:nvPicPr>
          <p:cNvPr id="9" name="Рисунок 8"/>
          <p:cNvPicPr>
            <a:picLocks noChangeAspect="1"/>
          </p:cNvPicPr>
          <p:nvPr/>
        </p:nvPicPr>
        <p:blipFill>
          <a:blip r:embed="rId7"/>
          <a:stretch>
            <a:fillRect/>
          </a:stretch>
        </p:blipFill>
        <p:spPr>
          <a:xfrm>
            <a:off x="-254635" y="1946658"/>
            <a:ext cx="13065760" cy="1011784"/>
          </a:xfrm>
          <a:prstGeom prst="rect">
            <a:avLst/>
          </a:prstGeom>
          <a:effectLst>
            <a:outerShdw blurRad="50800" dist="38100" dir="8100000" algn="tr" rotWithShape="0">
              <a:prstClr val="black">
                <a:alpha val="40000"/>
              </a:prstClr>
            </a:outerShdw>
          </a:effectLst>
        </p:spPr>
      </p:pic>
      <p:pic>
        <p:nvPicPr>
          <p:cNvPr id="61" name="Рисунок 60"/>
          <p:cNvPicPr>
            <a:picLocks noChangeAspect="1"/>
          </p:cNvPicPr>
          <p:nvPr/>
        </p:nvPicPr>
        <p:blipFill>
          <a:blip r:embed="rId8"/>
          <a:stretch>
            <a:fillRect/>
          </a:stretch>
        </p:blipFill>
        <p:spPr>
          <a:xfrm>
            <a:off x="-1011272" y="850900"/>
            <a:ext cx="13464529" cy="1020314"/>
          </a:xfrm>
          <a:prstGeom prst="rect">
            <a:avLst/>
          </a:prstGeom>
          <a:effectLst>
            <a:outerShdw blurRad="50800" dist="38100" dir="8100000" algn="tr" rotWithShape="0">
              <a:prstClr val="black">
                <a:alpha val="40000"/>
              </a:prstClr>
            </a:outerShdw>
          </a:effectLst>
        </p:spPr>
      </p:pic>
      <p:sp>
        <p:nvSpPr>
          <p:cNvPr id="2" name="Заголовок 1"/>
          <p:cNvSpPr>
            <a:spLocks noGrp="1"/>
          </p:cNvSpPr>
          <p:nvPr>
            <p:ph type="ctrTitle"/>
          </p:nvPr>
        </p:nvSpPr>
        <p:spPr>
          <a:xfrm>
            <a:off x="1524000" y="123825"/>
            <a:ext cx="9144000" cy="565150"/>
          </a:xfrm>
        </p:spPr>
        <p:txBody>
          <a:bodyPr>
            <a:normAutofit fontScale="90000"/>
          </a:bodyPr>
          <a:lstStyle/>
          <a:p>
            <a:r>
              <a:rPr lang="ru-RU"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Режим балансировки </a:t>
            </a:r>
            <a:endParaRPr lang="ru-RU"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sp>
        <p:nvSpPr>
          <p:cNvPr id="3" name="Подзаголовок 2"/>
          <p:cNvSpPr>
            <a:spLocks noGrp="1"/>
          </p:cNvSpPr>
          <p:nvPr>
            <p:ph type="subTitle" idx="1"/>
          </p:nvPr>
        </p:nvSpPr>
        <p:spPr>
          <a:xfrm>
            <a:off x="2133600" y="883032"/>
            <a:ext cx="9972675" cy="917193"/>
          </a:xfrm>
        </p:spPr>
        <p:txBody>
          <a:bodyPr>
            <a:noAutofit/>
          </a:body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В штатном режиме Устройство балансировки</a:t>
            </a:r>
            <a:r>
              <a:rPr lang="en-US" sz="1800" dirty="0" smtClean="0">
                <a:solidFill>
                  <a:srgbClr val="0070C0"/>
                </a:solidFill>
                <a:latin typeface="Arial" panose="020B0604020202020204" pitchFamily="34" charset="0"/>
                <a:cs typeface="Arial" panose="020B0604020202020204" pitchFamily="34" charset="0"/>
              </a:rPr>
              <a:t> </a:t>
            </a:r>
            <a:r>
              <a:rPr lang="ru-RU" sz="1800" dirty="0" smtClean="0">
                <a:solidFill>
                  <a:srgbClr val="0070C0"/>
                </a:solidFill>
                <a:latin typeface="Arial" panose="020B0604020202020204" pitchFamily="34" charset="0"/>
                <a:cs typeface="Arial" panose="020B0604020202020204" pitchFamily="34" charset="0"/>
              </a:rPr>
              <a:t>трафика направляет данные  пользовательской сессии только в один из каналов, независимо от его текущей пропускной способности и потребностей пользователя</a:t>
            </a:r>
            <a:r>
              <a:rPr lang="en-US" sz="1800" dirty="0" smtClean="0">
                <a:solidFill>
                  <a:srgbClr val="0070C0"/>
                </a:solidFill>
                <a:latin typeface="Arial" panose="020B0604020202020204" pitchFamily="34" charset="0"/>
                <a:cs typeface="Arial" panose="020B0604020202020204" pitchFamily="34" charset="0"/>
              </a:rPr>
              <a:t> – </a:t>
            </a:r>
            <a:r>
              <a:rPr lang="ru-RU" sz="1800" dirty="0" smtClean="0">
                <a:solidFill>
                  <a:srgbClr val="0070C0"/>
                </a:solidFill>
                <a:latin typeface="Arial" panose="020B0604020202020204" pitchFamily="34" charset="0"/>
                <a:cs typeface="Arial" panose="020B0604020202020204" pitchFamily="34" charset="0"/>
              </a:rPr>
              <a:t>один из недостатков режима </a:t>
            </a:r>
            <a:r>
              <a:rPr lang="en-US" sz="1800" dirty="0" smtClean="0">
                <a:solidFill>
                  <a:srgbClr val="0070C0"/>
                </a:solidFill>
                <a:latin typeface="Arial" panose="020B0604020202020204" pitchFamily="34" charset="0"/>
                <a:cs typeface="Arial" panose="020B0604020202020204" pitchFamily="34" charset="0"/>
              </a:rPr>
              <a:t>peer-to-session</a:t>
            </a:r>
            <a:r>
              <a:rPr lang="ru-RU" sz="1800" dirty="0" smtClean="0">
                <a:solidFill>
                  <a:srgbClr val="0070C0"/>
                </a:solidFill>
                <a:latin typeface="Arial" panose="020B0604020202020204" pitchFamily="34" charset="0"/>
                <a:cs typeface="Arial" panose="020B0604020202020204" pitchFamily="34" charset="0"/>
              </a:rPr>
              <a:t>.</a:t>
            </a:r>
          </a:p>
          <a:p>
            <a:pPr algn="just"/>
            <a:endParaRPr lang="ru-RU" sz="1800" dirty="0">
              <a:solidFill>
                <a:srgbClr val="0070C0"/>
              </a:solidFill>
              <a:latin typeface="Arial" panose="020B0604020202020204" pitchFamily="34" charset="0"/>
              <a:cs typeface="Arial" panose="020B0604020202020204" pitchFamily="34" charset="0"/>
            </a:endParaRPr>
          </a:p>
          <a:p>
            <a:pPr algn="just"/>
            <a:endParaRPr lang="ru-RU" sz="1800" dirty="0">
              <a:solidFill>
                <a:srgbClr val="0070C0"/>
              </a:solidFill>
              <a:latin typeface="Arial" panose="020B0604020202020204" pitchFamily="34" charset="0"/>
              <a:cs typeface="Arial" panose="020B0604020202020204" pitchFamily="34" charset="0"/>
            </a:endParaRPr>
          </a:p>
        </p:txBody>
      </p:sp>
      <p:sp>
        <p:nvSpPr>
          <p:cNvPr id="54" name="Подзаголовок 2"/>
          <p:cNvSpPr txBox="1">
            <a:spLocks/>
          </p:cNvSpPr>
          <p:nvPr/>
        </p:nvSpPr>
        <p:spPr>
          <a:xfrm>
            <a:off x="4853361" y="8099206"/>
            <a:ext cx="3273731" cy="11169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ru-RU" sz="1800" dirty="0">
              <a:solidFill>
                <a:srgbClr val="0070C0"/>
              </a:solidFill>
              <a:latin typeface="Arial" panose="020B0604020202020204" pitchFamily="34" charset="0"/>
              <a:cs typeface="Arial" panose="020B0604020202020204" pitchFamily="34" charset="0"/>
            </a:endParaRPr>
          </a:p>
        </p:txBody>
      </p:sp>
      <p:pic>
        <p:nvPicPr>
          <p:cNvPr id="19" name="Рисунок 18"/>
          <p:cNvPicPr>
            <a:picLocks noChangeAspect="1"/>
          </p:cNvPicPr>
          <p:nvPr/>
        </p:nvPicPr>
        <p:blipFill>
          <a:blip r:embed="rId9"/>
          <a:stretch>
            <a:fillRect/>
          </a:stretch>
        </p:blipFill>
        <p:spPr>
          <a:xfrm>
            <a:off x="-1514360" y="5702152"/>
            <a:ext cx="1207406" cy="932640"/>
          </a:xfrm>
          <a:prstGeom prst="rect">
            <a:avLst/>
          </a:prstGeom>
        </p:spPr>
      </p:pic>
      <p:sp>
        <p:nvSpPr>
          <p:cNvPr id="31" name="Подзаголовок 2"/>
          <p:cNvSpPr txBox="1">
            <a:spLocks/>
          </p:cNvSpPr>
          <p:nvPr/>
        </p:nvSpPr>
        <p:spPr>
          <a:xfrm>
            <a:off x="331477" y="1967635"/>
            <a:ext cx="9079223" cy="9171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Может возникнуть ситуация, когда пропускной способности даже самого скоростного канала не достаточно, поскольку для отдельного пользователя скорости каналов не складываются</a:t>
            </a:r>
            <a:r>
              <a:rPr lang="ru-RU" sz="1800" dirty="0">
                <a:solidFill>
                  <a:srgbClr val="0070C0"/>
                </a:solidFill>
                <a:latin typeface="Arial" panose="020B0604020202020204" pitchFamily="34" charset="0"/>
                <a:cs typeface="Arial" panose="020B0604020202020204" pitchFamily="34" charset="0"/>
              </a:rPr>
              <a:t>.</a:t>
            </a:r>
            <a:endParaRPr lang="ru-RU" sz="1800" dirty="0" smtClean="0">
              <a:solidFill>
                <a:srgbClr val="0070C0"/>
              </a:solidFill>
              <a:latin typeface="Arial" panose="020B0604020202020204" pitchFamily="34" charset="0"/>
              <a:cs typeface="Arial" panose="020B0604020202020204" pitchFamily="34" charset="0"/>
            </a:endParaRPr>
          </a:p>
          <a:p>
            <a:pPr algn="just"/>
            <a:endParaRPr lang="ru-RU" sz="1800" dirty="0">
              <a:solidFill>
                <a:srgbClr val="0070C0"/>
              </a:solidFill>
              <a:latin typeface="Arial" panose="020B0604020202020204" pitchFamily="34" charset="0"/>
              <a:cs typeface="Arial" panose="020B0604020202020204" pitchFamily="34" charset="0"/>
            </a:endParaRPr>
          </a:p>
        </p:txBody>
      </p:sp>
      <p:pic>
        <p:nvPicPr>
          <p:cNvPr id="11" name="Рисунок 10"/>
          <p:cNvPicPr>
            <a:picLocks noChangeAspect="1"/>
          </p:cNvPicPr>
          <p:nvPr/>
        </p:nvPicPr>
        <p:blipFill>
          <a:blip r:embed="rId10"/>
          <a:stretch>
            <a:fillRect/>
          </a:stretch>
        </p:blipFill>
        <p:spPr>
          <a:xfrm>
            <a:off x="3663682" y="5662468"/>
            <a:ext cx="1207406" cy="932640"/>
          </a:xfrm>
          <a:prstGeom prst="rect">
            <a:avLst/>
          </a:prstGeom>
        </p:spPr>
      </p:pic>
      <p:pic>
        <p:nvPicPr>
          <p:cNvPr id="23" name="Рисунок 22"/>
          <p:cNvPicPr>
            <a:picLocks noChangeAspect="1"/>
          </p:cNvPicPr>
          <p:nvPr/>
        </p:nvPicPr>
        <p:blipFill>
          <a:blip r:embed="rId11"/>
          <a:stretch>
            <a:fillRect/>
          </a:stretch>
        </p:blipFill>
        <p:spPr>
          <a:xfrm>
            <a:off x="-7698850" y="4559251"/>
            <a:ext cx="1529381" cy="1181344"/>
          </a:xfrm>
          <a:prstGeom prst="rect">
            <a:avLst/>
          </a:prstGeom>
        </p:spPr>
      </p:pic>
      <p:pic>
        <p:nvPicPr>
          <p:cNvPr id="33" name="Рисунок 32"/>
          <p:cNvPicPr>
            <a:picLocks noChangeAspect="1"/>
          </p:cNvPicPr>
          <p:nvPr/>
        </p:nvPicPr>
        <p:blipFill>
          <a:blip r:embed="rId3"/>
          <a:stretch>
            <a:fillRect/>
          </a:stretch>
        </p:blipFill>
        <p:spPr>
          <a:xfrm>
            <a:off x="7347068" y="8299136"/>
            <a:ext cx="1560048" cy="1205032"/>
          </a:xfrm>
          <a:prstGeom prst="rect">
            <a:avLst/>
          </a:prstGeom>
        </p:spPr>
      </p:pic>
      <p:pic>
        <p:nvPicPr>
          <p:cNvPr id="14" name="Рисунок 13"/>
          <p:cNvPicPr>
            <a:picLocks noChangeAspect="1"/>
          </p:cNvPicPr>
          <p:nvPr/>
        </p:nvPicPr>
        <p:blipFill>
          <a:blip r:embed="rId12"/>
          <a:stretch>
            <a:fillRect/>
          </a:stretch>
        </p:blipFill>
        <p:spPr>
          <a:xfrm>
            <a:off x="-4590897" y="5186440"/>
            <a:ext cx="2542699" cy="1964063"/>
          </a:xfrm>
          <a:prstGeom prst="rect">
            <a:avLst/>
          </a:prstGeom>
        </p:spPr>
      </p:pic>
      <p:grpSp>
        <p:nvGrpSpPr>
          <p:cNvPr id="8" name="Группа 7"/>
          <p:cNvGrpSpPr/>
          <p:nvPr/>
        </p:nvGrpSpPr>
        <p:grpSpPr>
          <a:xfrm>
            <a:off x="2792488" y="3859898"/>
            <a:ext cx="1520301" cy="783474"/>
            <a:chOff x="-6903836" y="3400706"/>
            <a:chExt cx="1413395" cy="728381"/>
          </a:xfrm>
        </p:grpSpPr>
        <p:pic>
          <p:nvPicPr>
            <p:cNvPr id="7" name="Рисунок 6"/>
            <p:cNvPicPr>
              <a:picLocks noChangeAspect="1"/>
            </p:cNvPicPr>
            <p:nvPr/>
          </p:nvPicPr>
          <p:blipFill>
            <a:blip r:embed="rId13"/>
            <a:stretch>
              <a:fillRect/>
            </a:stretch>
          </p:blipFill>
          <p:spPr>
            <a:xfrm>
              <a:off x="-6746652" y="3558747"/>
              <a:ext cx="1256211" cy="570340"/>
            </a:xfrm>
            <a:prstGeom prst="rect">
              <a:avLst/>
            </a:prstGeom>
          </p:spPr>
        </p:pic>
        <p:pic>
          <p:nvPicPr>
            <p:cNvPr id="6" name="Рисунок 5"/>
            <p:cNvPicPr>
              <a:picLocks noChangeAspect="1"/>
            </p:cNvPicPr>
            <p:nvPr/>
          </p:nvPicPr>
          <p:blipFill>
            <a:blip r:embed="rId14"/>
            <a:stretch>
              <a:fillRect/>
            </a:stretch>
          </p:blipFill>
          <p:spPr>
            <a:xfrm>
              <a:off x="-6903836" y="3400706"/>
              <a:ext cx="336341" cy="513578"/>
            </a:xfrm>
            <a:prstGeom prst="rect">
              <a:avLst/>
            </a:prstGeom>
          </p:spPr>
        </p:pic>
      </p:grpSp>
    </p:spTree>
    <p:extLst>
      <p:ext uri="{BB962C8B-B14F-4D97-AF65-F5344CB8AC3E}">
        <p14:creationId xmlns:p14="http://schemas.microsoft.com/office/powerpoint/2010/main" val="297728155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1+#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63" presetClass="path" presetSubtype="0" repeatCount="indefinite" fill="hold" nodeType="afterEffect">
                                  <p:stCondLst>
                                    <p:cond delay="0"/>
                                  </p:stCondLst>
                                  <p:childTnLst>
                                    <p:animMotion origin="layout" path="M -4.16667E-7 3.33333E-6 L 1.64818 3.33333E-6 " pathEditMode="relative" rAng="0" ptsTypes="AA">
                                      <p:cBhvr>
                                        <p:cTn id="15" dur="3000" fill="hold"/>
                                        <p:tgtEl>
                                          <p:spTgt spid="13"/>
                                        </p:tgtEl>
                                        <p:attrNameLst>
                                          <p:attrName>ppt_x</p:attrName>
                                          <p:attrName>ppt_y</p:attrName>
                                        </p:attrNameLst>
                                      </p:cBhvr>
                                      <p:rCtr x="82409" y="0"/>
                                    </p:animMotion>
                                  </p:childTnLst>
                                </p:cTn>
                              </p:par>
                              <p:par>
                                <p:cTn id="16" presetID="63" presetClass="path" presetSubtype="0" repeatCount="indefinite" fill="hold" nodeType="withEffect">
                                  <p:stCondLst>
                                    <p:cond delay="0"/>
                                  </p:stCondLst>
                                  <p:childTnLst>
                                    <p:animMotion origin="layout" path="M -6.25E-7 -0.00556 L 0.42461 -0.00556 " pathEditMode="relative" rAng="0" ptsTypes="AA">
                                      <p:cBhvr>
                                        <p:cTn id="17" dur="2000" fill="hold"/>
                                        <p:tgtEl>
                                          <p:spTgt spid="19"/>
                                        </p:tgtEl>
                                        <p:attrNameLst>
                                          <p:attrName>ppt_x</p:attrName>
                                          <p:attrName>ppt_y</p:attrName>
                                        </p:attrNameLst>
                                      </p:cBhvr>
                                      <p:rCtr x="21224" y="0"/>
                                    </p:animMotion>
                                  </p:childTnLst>
                                  <p:subTnLst>
                                    <p:set>
                                      <p:cBhvr override="childStyle">
                                        <p:cTn dur="1" fill="hold" display="0" masterRel="sameClick" afterEffect="1">
                                          <p:stCondLst>
                                            <p:cond evt="end" delay="0">
                                              <p:tn val="16"/>
                                            </p:cond>
                                          </p:stCondLst>
                                        </p:cTn>
                                        <p:tgtEl>
                                          <p:spTgt spid="19"/>
                                        </p:tgtEl>
                                        <p:attrNameLst>
                                          <p:attrName>style.visibility</p:attrName>
                                        </p:attrNameLst>
                                      </p:cBhvr>
                                      <p:to>
                                        <p:strVal val="hidden"/>
                                      </p:to>
                                    </p:set>
                                  </p:subTnLst>
                                </p:cTn>
                              </p:par>
                              <p:par>
                                <p:cTn id="18" presetID="1" presetClass="entr" presetSubtype="0" fill="hold" nodeType="withEffect">
                                  <p:stCondLst>
                                    <p:cond delay="2000"/>
                                  </p:stCondLst>
                                  <p:childTnLst>
                                    <p:set>
                                      <p:cBhvr>
                                        <p:cTn id="19" dur="1" fill="hold">
                                          <p:stCondLst>
                                            <p:cond delay="0"/>
                                          </p:stCondLst>
                                        </p:cTn>
                                        <p:tgtEl>
                                          <p:spTgt spid="11"/>
                                        </p:tgtEl>
                                        <p:attrNameLst>
                                          <p:attrName>style.visibility</p:attrName>
                                        </p:attrNameLst>
                                      </p:cBhvr>
                                      <p:to>
                                        <p:strVal val="visible"/>
                                      </p:to>
                                    </p:set>
                                  </p:childTnLst>
                                </p:cTn>
                              </p:par>
                              <p:par>
                                <p:cTn id="20" presetID="44" presetClass="path" presetSubtype="0" repeatCount="indefinite" fill="hold" nodeType="withEffect">
                                  <p:stCondLst>
                                    <p:cond delay="0"/>
                                  </p:stCondLst>
                                  <p:childTnLst>
                                    <p:animMotion origin="layout" path="M -0.35234 0.50717 L -0.28984 0.30092 C -0.27773 0.25717 -0.25273 0.20509 -0.2207 0.16111 C -0.18568 0.11065 -0.1543 0.07801 -0.12682 0.0662 L -0.00026 0.00023 " pathEditMode="relative" rAng="19260000" ptsTypes="AAAAA">
                                      <p:cBhvr>
                                        <p:cTn id="21" dur="2000" spd="-100000" fill="hold"/>
                                        <p:tgtEl>
                                          <p:spTgt spid="11"/>
                                        </p:tgtEl>
                                        <p:attrNameLst>
                                          <p:attrName>ppt_x</p:attrName>
                                          <p:attrName>ppt_y</p:attrName>
                                        </p:attrNameLst>
                                      </p:cBhvr>
                                      <p:rCtr x="15443" y="-30093"/>
                                    </p:animMotion>
                                  </p:childTnLst>
                                </p:cTn>
                              </p:par>
                              <p:par>
                                <p:cTn id="22" presetID="0" presetClass="path" presetSubtype="0" repeatCount="indefinite" decel="33333" fill="hold" nodeType="withEffect">
                                  <p:stCondLst>
                                    <p:cond delay="0"/>
                                  </p:stCondLst>
                                  <p:childTnLst>
                                    <p:animMotion origin="layout" path="M -1.11022E-16 4.07407E-6 L -1.11022E-16 0.00023 L 0.08437 0.00046 C 0.12201 0.00046 0.15937 4.07407E-6 0.19687 4.07407E-6 L 0.37656 -0.00047 C 0.39896 -0.0007 0.42148 -0.0007 0.44388 -0.00093 C 0.45091 -0.00116 0.45755 -0.00186 0.46419 -0.00186 C 0.48542 -0.00232 0.50677 -0.00232 0.52839 -0.00232 L 0.73893 -0.00186 C 0.75091 -0.00186 0.76302 -0.00162 0.77487 -0.00139 C 0.78385 -0.00116 0.79258 -0.00093 0.80143 -0.00047 C 0.80404 -0.00047 0.81875 0.00023 0.82174 0.00046 C 0.82552 0.00069 0.82904 0.00115 0.83268 0.00138 C 0.83789 0.00185 0.8431 0.00208 0.84831 0.00231 C 0.85091 0.00254 0.85352 0.00277 0.85612 0.00277 L 0.87956 0.0037 C 0.88633 0.00347 0.8931 0.00324 0.89987 0.00324 C 0.90521 0.00324 0.88945 0.00347 0.88424 0.0037 C 0.87956 0.00393 0.875 0.00416 0.87018 0.00416 C 0.84049 0.00439 0.81081 0.00416 0.78112 0.00416 " pathEditMode="relative" rAng="0" ptsTypes="AAAAAAAAAAAAAAAAAAAA">
                                      <p:cBhvr>
                                        <p:cTn id="23" dur="3000" fill="hold"/>
                                        <p:tgtEl>
                                          <p:spTgt spid="23"/>
                                        </p:tgtEl>
                                        <p:attrNameLst>
                                          <p:attrName>ppt_x</p:attrName>
                                          <p:attrName>ppt_y</p:attrName>
                                        </p:attrNameLst>
                                      </p:cBhvr>
                                      <p:rCtr x="45052" y="93"/>
                                    </p:animMotion>
                                  </p:childTnLst>
                                  <p:subTnLst>
                                    <p:set>
                                      <p:cBhvr override="childStyle">
                                        <p:cTn dur="1" fill="hold" display="0" masterRel="sameClick" afterEffect="1">
                                          <p:stCondLst>
                                            <p:cond evt="end" delay="0">
                                              <p:tn val="22"/>
                                            </p:cond>
                                          </p:stCondLst>
                                        </p:cTn>
                                        <p:tgtEl>
                                          <p:spTgt spid="23"/>
                                        </p:tgtEl>
                                        <p:attrNameLst>
                                          <p:attrName>style.visibility</p:attrName>
                                        </p:attrNameLst>
                                      </p:cBhvr>
                                      <p:to>
                                        <p:strVal val="hidden"/>
                                      </p:to>
                                    </p:set>
                                  </p:subTnLst>
                                </p:cTn>
                              </p:par>
                            </p:childTnLst>
                          </p:cTn>
                        </p:par>
                        <p:par>
                          <p:cTn id="24" fill="hold">
                            <p:stCondLst>
                              <p:cond delay="3500"/>
                            </p:stCondLst>
                            <p:childTnLst>
                              <p:par>
                                <p:cTn id="25" presetID="1" presetClass="entr" presetSubtype="0" fill="hold" nodeType="afterEffect">
                                  <p:stCondLst>
                                    <p:cond delay="0"/>
                                  </p:stCondLst>
                                  <p:childTnLst>
                                    <p:set>
                                      <p:cBhvr>
                                        <p:cTn id="26" dur="1" fill="hold">
                                          <p:stCondLst>
                                            <p:cond delay="0"/>
                                          </p:stCondLst>
                                        </p:cTn>
                                        <p:tgtEl>
                                          <p:spTgt spid="24"/>
                                        </p:tgtEl>
                                        <p:attrNameLst>
                                          <p:attrName>style.visibility</p:attrName>
                                        </p:attrNameLst>
                                      </p:cBhvr>
                                      <p:to>
                                        <p:strVal val="visible"/>
                                      </p:to>
                                    </p:set>
                                  </p:childTnLst>
                                </p:cTn>
                              </p:par>
                              <p:par>
                                <p:cTn id="27" presetID="63" presetClass="path" presetSubtype="0" repeatCount="indefinite" accel="50000" fill="hold" nodeType="withEffect">
                                  <p:stCondLst>
                                    <p:cond delay="0"/>
                                  </p:stCondLst>
                                  <p:childTnLst>
                                    <p:animMotion origin="layout" path="M -8.33333E-7 -1.85185E-6 L 0.85521 -1.85185E-6 " pathEditMode="relative" rAng="0" ptsTypes="AA">
                                      <p:cBhvr>
                                        <p:cTn id="28" dur="3000" fill="hold"/>
                                        <p:tgtEl>
                                          <p:spTgt spid="24"/>
                                        </p:tgtEl>
                                        <p:attrNameLst>
                                          <p:attrName>ppt_x</p:attrName>
                                          <p:attrName>ppt_y</p:attrName>
                                        </p:attrNameLst>
                                      </p:cBhvr>
                                      <p:rCtr x="42760" y="0"/>
                                    </p:animMotion>
                                  </p:childTnLst>
                                </p:cTn>
                              </p:par>
                            </p:childTnLst>
                          </p:cTn>
                        </p:par>
                      </p:childTnLst>
                    </p:cTn>
                  </p:par>
                  <p:par>
                    <p:cTn id="29" fill="hold">
                      <p:stCondLst>
                        <p:cond delay="indefinite"/>
                      </p:stCondLst>
                      <p:childTnLst>
                        <p:par>
                          <p:cTn id="30" fill="hold">
                            <p:stCondLst>
                              <p:cond delay="0"/>
                            </p:stCondLst>
                            <p:childTnLst>
                              <p:par>
                                <p:cTn id="31" presetID="2" presetClass="entr" presetSubtype="8" fill="hold" nodeType="clickEffect">
                                  <p:stCondLst>
                                    <p:cond delay="0"/>
                                  </p:stCondLst>
                                  <p:childTnLst>
                                    <p:set>
                                      <p:cBhvr>
                                        <p:cTn id="32" dur="1" fill="hold">
                                          <p:stCondLst>
                                            <p:cond delay="0"/>
                                          </p:stCondLst>
                                        </p:cTn>
                                        <p:tgtEl>
                                          <p:spTgt spid="9"/>
                                        </p:tgtEl>
                                        <p:attrNameLst>
                                          <p:attrName>style.visibility</p:attrName>
                                        </p:attrNameLst>
                                      </p:cBhvr>
                                      <p:to>
                                        <p:strVal val="visible"/>
                                      </p:to>
                                    </p:set>
                                    <p:anim calcmode="lin" valueType="num">
                                      <p:cBhvr additive="base">
                                        <p:cTn id="33" dur="500" fill="hold"/>
                                        <p:tgtEl>
                                          <p:spTgt spid="9"/>
                                        </p:tgtEl>
                                        <p:attrNameLst>
                                          <p:attrName>ppt_x</p:attrName>
                                        </p:attrNameLst>
                                      </p:cBhvr>
                                      <p:tavLst>
                                        <p:tav tm="0">
                                          <p:val>
                                            <p:strVal val="0-#ppt_w/2"/>
                                          </p:val>
                                        </p:tav>
                                        <p:tav tm="100000">
                                          <p:val>
                                            <p:strVal val="#ppt_x"/>
                                          </p:val>
                                        </p:tav>
                                      </p:tavLst>
                                    </p:anim>
                                    <p:anim calcmode="lin" valueType="num">
                                      <p:cBhvr additive="base">
                                        <p:cTn id="34" dur="500" fill="hold"/>
                                        <p:tgtEl>
                                          <p:spTgt spid="9"/>
                                        </p:tgtEl>
                                        <p:attrNameLst>
                                          <p:attrName>ppt_y</p:attrName>
                                        </p:attrNameLst>
                                      </p:cBhvr>
                                      <p:tavLst>
                                        <p:tav tm="0">
                                          <p:val>
                                            <p:strVal val="#ppt_y"/>
                                          </p:val>
                                        </p:tav>
                                        <p:tav tm="100000">
                                          <p:val>
                                            <p:strVal val="#ppt_y"/>
                                          </p:val>
                                        </p:tav>
                                      </p:tavLst>
                                    </p:anim>
                                  </p:childTnLst>
                                </p:cTn>
                              </p:par>
                              <p:par>
                                <p:cTn id="35" presetID="2" presetClass="entr" presetSubtype="8" fill="hold" grpId="0" nodeType="withEffect">
                                  <p:stCondLst>
                                    <p:cond delay="0"/>
                                  </p:stCondLst>
                                  <p:childTnLst>
                                    <p:set>
                                      <p:cBhvr>
                                        <p:cTn id="36" dur="1" fill="hold">
                                          <p:stCondLst>
                                            <p:cond delay="0"/>
                                          </p:stCondLst>
                                        </p:cTn>
                                        <p:tgtEl>
                                          <p:spTgt spid="31"/>
                                        </p:tgtEl>
                                        <p:attrNameLst>
                                          <p:attrName>style.visibility</p:attrName>
                                        </p:attrNameLst>
                                      </p:cBhvr>
                                      <p:to>
                                        <p:strVal val="visible"/>
                                      </p:to>
                                    </p:set>
                                    <p:anim calcmode="lin" valueType="num">
                                      <p:cBhvr additive="base">
                                        <p:cTn id="37" dur="500" fill="hold"/>
                                        <p:tgtEl>
                                          <p:spTgt spid="31"/>
                                        </p:tgtEl>
                                        <p:attrNameLst>
                                          <p:attrName>ppt_x</p:attrName>
                                        </p:attrNameLst>
                                      </p:cBhvr>
                                      <p:tavLst>
                                        <p:tav tm="0">
                                          <p:val>
                                            <p:strVal val="0-#ppt_w/2"/>
                                          </p:val>
                                        </p:tav>
                                        <p:tav tm="100000">
                                          <p:val>
                                            <p:strVal val="#ppt_x"/>
                                          </p:val>
                                        </p:tav>
                                      </p:tavLst>
                                    </p:anim>
                                    <p:anim calcmode="lin" valueType="num">
                                      <p:cBhvr additive="base">
                                        <p:cTn id="38" dur="500" fill="hold"/>
                                        <p:tgtEl>
                                          <p:spTgt spid="31"/>
                                        </p:tgtEl>
                                        <p:attrNameLst>
                                          <p:attrName>ppt_y</p:attrName>
                                        </p:attrNameLst>
                                      </p:cBhvr>
                                      <p:tavLst>
                                        <p:tav tm="0">
                                          <p:val>
                                            <p:strVal val="#ppt_y"/>
                                          </p:val>
                                        </p:tav>
                                        <p:tav tm="100000">
                                          <p:val>
                                            <p:strVal val="#ppt_y"/>
                                          </p:val>
                                        </p:tav>
                                      </p:tavLst>
                                    </p:anim>
                                  </p:childTnLst>
                                </p:cTn>
                              </p:par>
                              <p:par>
                                <p:cTn id="39" presetID="1" presetClass="exit" presetSubtype="0" fill="hold" nodeType="withEffect">
                                  <p:stCondLst>
                                    <p:cond delay="0"/>
                                  </p:stCondLst>
                                  <p:childTnLst>
                                    <p:set>
                                      <p:cBhvr>
                                        <p:cTn id="40" dur="1" fill="hold">
                                          <p:stCondLst>
                                            <p:cond delay="0"/>
                                          </p:stCondLst>
                                        </p:cTn>
                                        <p:tgtEl>
                                          <p:spTgt spid="13"/>
                                        </p:tgtEl>
                                        <p:attrNameLst>
                                          <p:attrName>style.visibility</p:attrName>
                                        </p:attrNameLst>
                                      </p:cBhvr>
                                      <p:to>
                                        <p:strVal val="hidden"/>
                                      </p:to>
                                    </p:set>
                                  </p:childTnLst>
                                </p:cTn>
                              </p:par>
                              <p:par>
                                <p:cTn id="41" presetID="1" presetClass="exit" presetSubtype="0" fill="hold" nodeType="withEffect">
                                  <p:stCondLst>
                                    <p:cond delay="0"/>
                                  </p:stCondLst>
                                  <p:childTnLst>
                                    <p:set>
                                      <p:cBhvr>
                                        <p:cTn id="42" dur="1" fill="hold">
                                          <p:stCondLst>
                                            <p:cond delay="0"/>
                                          </p:stCondLst>
                                        </p:cTn>
                                        <p:tgtEl>
                                          <p:spTgt spid="23"/>
                                        </p:tgtEl>
                                        <p:attrNameLst>
                                          <p:attrName>style.visibility</p:attrName>
                                        </p:attrNameLst>
                                      </p:cBhvr>
                                      <p:to>
                                        <p:strVal val="hidden"/>
                                      </p:to>
                                    </p:set>
                                  </p:childTnLst>
                                </p:cTn>
                              </p:par>
                              <p:par>
                                <p:cTn id="43" presetID="1" presetClass="exit" presetSubtype="0" fill="hold" nodeType="withEffect">
                                  <p:stCondLst>
                                    <p:cond delay="0"/>
                                  </p:stCondLst>
                                  <p:childTnLst>
                                    <p:set>
                                      <p:cBhvr>
                                        <p:cTn id="44" dur="1" fill="hold">
                                          <p:stCondLst>
                                            <p:cond delay="0"/>
                                          </p:stCondLst>
                                        </p:cTn>
                                        <p:tgtEl>
                                          <p:spTgt spid="24"/>
                                        </p:tgtEl>
                                        <p:attrNameLst>
                                          <p:attrName>style.visibility</p:attrName>
                                        </p:attrNameLst>
                                      </p:cBhvr>
                                      <p:to>
                                        <p:strVal val="hidden"/>
                                      </p:to>
                                    </p:set>
                                  </p:childTnLst>
                                </p:cTn>
                              </p:par>
                              <p:par>
                                <p:cTn id="45" presetID="1" presetClass="exit" presetSubtype="0" fill="hold" nodeType="withEffect">
                                  <p:stCondLst>
                                    <p:cond delay="0"/>
                                  </p:stCondLst>
                                  <p:childTnLst>
                                    <p:set>
                                      <p:cBhvr>
                                        <p:cTn id="46" dur="1" fill="hold">
                                          <p:stCondLst>
                                            <p:cond delay="0"/>
                                          </p:stCondLst>
                                        </p:cTn>
                                        <p:tgtEl>
                                          <p:spTgt spid="19"/>
                                        </p:tgtEl>
                                        <p:attrNameLst>
                                          <p:attrName>style.visibility</p:attrName>
                                        </p:attrNameLst>
                                      </p:cBhvr>
                                      <p:to>
                                        <p:strVal val="hidden"/>
                                      </p:to>
                                    </p:set>
                                  </p:childTnLst>
                                </p:cTn>
                              </p:par>
                              <p:par>
                                <p:cTn id="47" presetID="1" presetClass="exit" presetSubtype="0" fill="hold" nodeType="withEffect">
                                  <p:stCondLst>
                                    <p:cond delay="0"/>
                                  </p:stCondLst>
                                  <p:childTnLst>
                                    <p:set>
                                      <p:cBhvr>
                                        <p:cTn id="48" dur="1" fill="hold">
                                          <p:stCondLst>
                                            <p:cond delay="0"/>
                                          </p:stCondLst>
                                        </p:cTn>
                                        <p:tgtEl>
                                          <p:spTgt spid="11"/>
                                        </p:tgtEl>
                                        <p:attrNameLst>
                                          <p:attrName>style.visibility</p:attrName>
                                        </p:attrNameLst>
                                      </p:cBhvr>
                                      <p:to>
                                        <p:strVal val="hidden"/>
                                      </p:to>
                                    </p:set>
                                  </p:childTnLst>
                                </p:cTn>
                              </p:par>
                              <p:par>
                                <p:cTn id="49" presetID="63" presetClass="path" presetSubtype="0" fill="hold" nodeType="withEffect">
                                  <p:stCondLst>
                                    <p:cond delay="0"/>
                                  </p:stCondLst>
                                  <p:childTnLst>
                                    <p:animMotion origin="layout" path="M -0.00872 4.44444E-6 L 0.58204 4.44444E-6 " pathEditMode="relative" rAng="0" ptsTypes="AA">
                                      <p:cBhvr>
                                        <p:cTn id="50" dur="4000" fill="hold"/>
                                        <p:tgtEl>
                                          <p:spTgt spid="14"/>
                                        </p:tgtEl>
                                        <p:attrNameLst>
                                          <p:attrName>ppt_x</p:attrName>
                                          <p:attrName>ppt_y</p:attrName>
                                        </p:attrNameLst>
                                      </p:cBhvr>
                                      <p:rCtr x="29531" y="0"/>
                                    </p:animMotion>
                                  </p:childTnLst>
                                </p:cTn>
                              </p:par>
                            </p:childTnLst>
                          </p:cTn>
                        </p:par>
                        <p:par>
                          <p:cTn id="51" fill="hold">
                            <p:stCondLst>
                              <p:cond delay="4000"/>
                            </p:stCondLst>
                            <p:childTnLst>
                              <p:par>
                                <p:cTn id="52" presetID="51" presetClass="path" presetSubtype="0" accel="15000" fill="hold" nodeType="afterEffect">
                                  <p:stCondLst>
                                    <p:cond delay="0"/>
                                  </p:stCondLst>
                                  <p:childTnLst>
                                    <p:animMotion origin="layout" path="M 0.5698 -0.14514 L 0.44206 -0.06783 C 0.41303 -0.05301 0.39753 -0.03588 0.39883 -0.02315 C 0.4 -0.0088 0.41758 -0.00139 0.44753 -0.00047 L 0.58217 0.00023 " pathEditMode="relative" rAng="21060000" ptsTypes="AAAAA">
                                      <p:cBhvr>
                                        <p:cTn id="53" dur="2000" spd="-100000" fill="hold"/>
                                        <p:tgtEl>
                                          <p:spTgt spid="14"/>
                                        </p:tgtEl>
                                        <p:attrNameLst>
                                          <p:attrName>ppt_x</p:attrName>
                                          <p:attrName>ppt_y</p:attrName>
                                        </p:attrNameLst>
                                      </p:cBhvr>
                                      <p:rCtr x="-8229" y="9745"/>
                                    </p:animMotion>
                                  </p:childTnLst>
                                </p:cTn>
                              </p:par>
                            </p:childTnLst>
                          </p:cTn>
                        </p:par>
                        <p:par>
                          <p:cTn id="54" fill="hold">
                            <p:stCondLst>
                              <p:cond delay="6000"/>
                            </p:stCondLst>
                            <p:childTnLst>
                              <p:par>
                                <p:cTn id="55" presetID="51" presetClass="path" presetSubtype="0" accel="15000" fill="hold" nodeType="afterEffect">
                                  <p:stCondLst>
                                    <p:cond delay="0"/>
                                  </p:stCondLst>
                                  <p:childTnLst>
                                    <p:animMotion origin="layout" path="M 0.55065 -0.3331 L 0.403 -0.2331 C 0.36954 -0.2125 0.35131 -0.1868 0.35365 -0.17315 C 0.35534 -0.15185 0.37683 -0.14676 0.41094 -0.14745 L 0.5698 -0.14514 " pathEditMode="relative" rAng="20940000" ptsTypes="AAAAA">
                                      <p:cBhvr>
                                        <p:cTn id="56" dur="2000" spd="-100000" fill="hold"/>
                                        <p:tgtEl>
                                          <p:spTgt spid="14"/>
                                        </p:tgtEl>
                                        <p:attrNameLst>
                                          <p:attrName>ppt_x</p:attrName>
                                          <p:attrName>ppt_y</p:attrName>
                                        </p:attrNameLst>
                                      </p:cBhvr>
                                      <p:rCtr x="-9310" y="12940"/>
                                    </p:animMotion>
                                  </p:childTnLst>
                                </p:cTn>
                              </p:par>
                            </p:childTnLst>
                          </p:cTn>
                        </p:par>
                        <p:par>
                          <p:cTn id="57" fill="hold">
                            <p:stCondLst>
                              <p:cond delay="8000"/>
                            </p:stCondLst>
                            <p:childTnLst>
                              <p:par>
                                <p:cTn id="58" presetID="1" presetClass="entr" presetSubtype="0" fill="hold" nodeType="afterEffect">
                                  <p:stCondLst>
                                    <p:cond delay="0"/>
                                  </p:stCondLst>
                                  <p:childTnLst>
                                    <p:set>
                                      <p:cBhvr>
                                        <p:cTn id="59"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uiExpand="1" build="p"/>
      <p:bldP spid="31"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2000" b="-12000"/>
          </a:stretch>
        </a:blipFill>
        <a:effectLst/>
      </p:bgPr>
    </p:bg>
    <p:spTree>
      <p:nvGrpSpPr>
        <p:cNvPr id="1" name=""/>
        <p:cNvGrpSpPr/>
        <p:nvPr/>
      </p:nvGrpSpPr>
      <p:grpSpPr>
        <a:xfrm>
          <a:off x="0" y="0"/>
          <a:ext cx="0" cy="0"/>
          <a:chOff x="0" y="0"/>
          <a:chExt cx="0" cy="0"/>
        </a:xfrm>
      </p:grpSpPr>
      <p:grpSp>
        <p:nvGrpSpPr>
          <p:cNvPr id="38" name="Группа 37"/>
          <p:cNvGrpSpPr/>
          <p:nvPr/>
        </p:nvGrpSpPr>
        <p:grpSpPr>
          <a:xfrm>
            <a:off x="889029" y="4552372"/>
            <a:ext cx="1874052" cy="777200"/>
            <a:chOff x="-1874052" y="8554833"/>
            <a:chExt cx="1874052" cy="777200"/>
          </a:xfrm>
        </p:grpSpPr>
        <p:pic>
          <p:nvPicPr>
            <p:cNvPr id="39" name="Рисунок 38"/>
            <p:cNvPicPr>
              <a:picLocks noChangeAspect="1"/>
            </p:cNvPicPr>
            <p:nvPr/>
          </p:nvPicPr>
          <p:blipFill>
            <a:blip r:embed="rId3"/>
            <a:stretch>
              <a:fillRect/>
            </a:stretch>
          </p:blipFill>
          <p:spPr>
            <a:xfrm>
              <a:off x="-1006172" y="8554833"/>
              <a:ext cx="1006172" cy="777200"/>
            </a:xfrm>
            <a:prstGeom prst="rect">
              <a:avLst/>
            </a:prstGeom>
          </p:spPr>
        </p:pic>
        <p:pic>
          <p:nvPicPr>
            <p:cNvPr id="40" name="Рисунок 39"/>
            <p:cNvPicPr>
              <a:picLocks noChangeAspect="1"/>
            </p:cNvPicPr>
            <p:nvPr/>
          </p:nvPicPr>
          <p:blipFill>
            <a:blip r:embed="rId3"/>
            <a:stretch>
              <a:fillRect/>
            </a:stretch>
          </p:blipFill>
          <p:spPr>
            <a:xfrm>
              <a:off x="-1440112" y="8554833"/>
              <a:ext cx="1006172" cy="777200"/>
            </a:xfrm>
            <a:prstGeom prst="rect">
              <a:avLst/>
            </a:prstGeom>
          </p:spPr>
        </p:pic>
        <p:pic>
          <p:nvPicPr>
            <p:cNvPr id="41" name="Рисунок 40"/>
            <p:cNvPicPr>
              <a:picLocks noChangeAspect="1"/>
            </p:cNvPicPr>
            <p:nvPr/>
          </p:nvPicPr>
          <p:blipFill>
            <a:blip r:embed="rId3"/>
            <a:stretch>
              <a:fillRect/>
            </a:stretch>
          </p:blipFill>
          <p:spPr>
            <a:xfrm>
              <a:off x="-1874052" y="8554833"/>
              <a:ext cx="1006172" cy="777200"/>
            </a:xfrm>
            <a:prstGeom prst="rect">
              <a:avLst/>
            </a:prstGeom>
          </p:spPr>
        </p:pic>
      </p:grpSp>
      <p:grpSp>
        <p:nvGrpSpPr>
          <p:cNvPr id="42" name="Группа 41"/>
          <p:cNvGrpSpPr/>
          <p:nvPr/>
        </p:nvGrpSpPr>
        <p:grpSpPr>
          <a:xfrm>
            <a:off x="889029" y="4291794"/>
            <a:ext cx="1874052" cy="777200"/>
            <a:chOff x="-1874052" y="8554833"/>
            <a:chExt cx="1874052" cy="777200"/>
          </a:xfrm>
        </p:grpSpPr>
        <p:pic>
          <p:nvPicPr>
            <p:cNvPr id="43" name="Рисунок 42"/>
            <p:cNvPicPr>
              <a:picLocks noChangeAspect="1"/>
            </p:cNvPicPr>
            <p:nvPr/>
          </p:nvPicPr>
          <p:blipFill>
            <a:blip r:embed="rId3"/>
            <a:stretch>
              <a:fillRect/>
            </a:stretch>
          </p:blipFill>
          <p:spPr>
            <a:xfrm>
              <a:off x="-1006172" y="8554833"/>
              <a:ext cx="1006172" cy="777200"/>
            </a:xfrm>
            <a:prstGeom prst="rect">
              <a:avLst/>
            </a:prstGeom>
          </p:spPr>
        </p:pic>
        <p:pic>
          <p:nvPicPr>
            <p:cNvPr id="44" name="Рисунок 43"/>
            <p:cNvPicPr>
              <a:picLocks noChangeAspect="1"/>
            </p:cNvPicPr>
            <p:nvPr/>
          </p:nvPicPr>
          <p:blipFill>
            <a:blip r:embed="rId3"/>
            <a:stretch>
              <a:fillRect/>
            </a:stretch>
          </p:blipFill>
          <p:spPr>
            <a:xfrm>
              <a:off x="-1440112" y="8554833"/>
              <a:ext cx="1006172" cy="777200"/>
            </a:xfrm>
            <a:prstGeom prst="rect">
              <a:avLst/>
            </a:prstGeom>
          </p:spPr>
        </p:pic>
        <p:pic>
          <p:nvPicPr>
            <p:cNvPr id="45" name="Рисунок 44"/>
            <p:cNvPicPr>
              <a:picLocks noChangeAspect="1"/>
            </p:cNvPicPr>
            <p:nvPr/>
          </p:nvPicPr>
          <p:blipFill>
            <a:blip r:embed="rId3"/>
            <a:stretch>
              <a:fillRect/>
            </a:stretch>
          </p:blipFill>
          <p:spPr>
            <a:xfrm>
              <a:off x="-1874052" y="8554833"/>
              <a:ext cx="1006172" cy="777200"/>
            </a:xfrm>
            <a:prstGeom prst="rect">
              <a:avLst/>
            </a:prstGeom>
          </p:spPr>
        </p:pic>
      </p:grpSp>
      <p:grpSp>
        <p:nvGrpSpPr>
          <p:cNvPr id="46" name="Группа 45"/>
          <p:cNvGrpSpPr/>
          <p:nvPr/>
        </p:nvGrpSpPr>
        <p:grpSpPr>
          <a:xfrm>
            <a:off x="889029" y="4472158"/>
            <a:ext cx="1874052" cy="777200"/>
            <a:chOff x="-1874052" y="8554833"/>
            <a:chExt cx="1874052" cy="777200"/>
          </a:xfrm>
        </p:grpSpPr>
        <p:pic>
          <p:nvPicPr>
            <p:cNvPr id="47" name="Рисунок 46"/>
            <p:cNvPicPr>
              <a:picLocks noChangeAspect="1"/>
            </p:cNvPicPr>
            <p:nvPr/>
          </p:nvPicPr>
          <p:blipFill>
            <a:blip r:embed="rId3"/>
            <a:stretch>
              <a:fillRect/>
            </a:stretch>
          </p:blipFill>
          <p:spPr>
            <a:xfrm>
              <a:off x="-1006172" y="8554833"/>
              <a:ext cx="1006172" cy="777200"/>
            </a:xfrm>
            <a:prstGeom prst="rect">
              <a:avLst/>
            </a:prstGeom>
          </p:spPr>
        </p:pic>
        <p:pic>
          <p:nvPicPr>
            <p:cNvPr id="48" name="Рисунок 47"/>
            <p:cNvPicPr>
              <a:picLocks noChangeAspect="1"/>
            </p:cNvPicPr>
            <p:nvPr/>
          </p:nvPicPr>
          <p:blipFill>
            <a:blip r:embed="rId3"/>
            <a:stretch>
              <a:fillRect/>
            </a:stretch>
          </p:blipFill>
          <p:spPr>
            <a:xfrm>
              <a:off x="-1440112" y="8554833"/>
              <a:ext cx="1006172" cy="777200"/>
            </a:xfrm>
            <a:prstGeom prst="rect">
              <a:avLst/>
            </a:prstGeom>
          </p:spPr>
        </p:pic>
        <p:pic>
          <p:nvPicPr>
            <p:cNvPr id="49" name="Рисунок 48"/>
            <p:cNvPicPr>
              <a:picLocks noChangeAspect="1"/>
            </p:cNvPicPr>
            <p:nvPr/>
          </p:nvPicPr>
          <p:blipFill>
            <a:blip r:embed="rId3"/>
            <a:stretch>
              <a:fillRect/>
            </a:stretch>
          </p:blipFill>
          <p:spPr>
            <a:xfrm>
              <a:off x="-1874052" y="8554833"/>
              <a:ext cx="1006172" cy="777200"/>
            </a:xfrm>
            <a:prstGeom prst="rect">
              <a:avLst/>
            </a:prstGeom>
          </p:spPr>
        </p:pic>
      </p:grpSp>
      <p:pic>
        <p:nvPicPr>
          <p:cNvPr id="10" name="Рисунок 9"/>
          <p:cNvPicPr>
            <a:picLocks noChangeAspect="1"/>
          </p:cNvPicPr>
          <p:nvPr/>
        </p:nvPicPr>
        <p:blipFill>
          <a:blip r:embed="rId4"/>
          <a:stretch>
            <a:fillRect/>
          </a:stretch>
        </p:blipFill>
        <p:spPr>
          <a:xfrm>
            <a:off x="0" y="-22344"/>
            <a:ext cx="12192000" cy="786133"/>
          </a:xfrm>
          <a:prstGeom prst="rect">
            <a:avLst/>
          </a:prstGeom>
          <a:effectLst>
            <a:outerShdw blurRad="50800" dist="38100" dir="5400000" algn="t" rotWithShape="0">
              <a:prstClr val="black">
                <a:alpha val="40000"/>
              </a:prstClr>
            </a:outerShdw>
          </a:effectLst>
        </p:spPr>
      </p:pic>
      <p:pic>
        <p:nvPicPr>
          <p:cNvPr id="61" name="Рисунок 60"/>
          <p:cNvPicPr>
            <a:picLocks noChangeAspect="1"/>
          </p:cNvPicPr>
          <p:nvPr/>
        </p:nvPicPr>
        <p:blipFill>
          <a:blip r:embed="rId5"/>
          <a:stretch>
            <a:fillRect/>
          </a:stretch>
        </p:blipFill>
        <p:spPr>
          <a:xfrm>
            <a:off x="-1011272" y="850900"/>
            <a:ext cx="13464529" cy="1020314"/>
          </a:xfrm>
          <a:prstGeom prst="rect">
            <a:avLst/>
          </a:prstGeom>
          <a:effectLst>
            <a:outerShdw blurRad="50800" dist="38100" dir="8100000" algn="tr" rotWithShape="0">
              <a:prstClr val="black">
                <a:alpha val="40000"/>
              </a:prstClr>
            </a:outerShdw>
          </a:effectLst>
        </p:spPr>
      </p:pic>
      <p:sp>
        <p:nvSpPr>
          <p:cNvPr id="2" name="Заголовок 1"/>
          <p:cNvSpPr>
            <a:spLocks noGrp="1"/>
          </p:cNvSpPr>
          <p:nvPr>
            <p:ph type="ctrTitle"/>
          </p:nvPr>
        </p:nvSpPr>
        <p:spPr>
          <a:xfrm>
            <a:off x="1133475" y="123825"/>
            <a:ext cx="10277475" cy="565150"/>
          </a:xfrm>
        </p:spPr>
        <p:txBody>
          <a:bodyPr>
            <a:normAutofit fontScale="90000"/>
          </a:bodyPr>
          <a:lstStyle/>
          <a:p>
            <a:r>
              <a:rPr lang="ru-RU"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Объединение интерфейсов</a:t>
            </a:r>
            <a:endParaRPr lang="ru-RU"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sp>
        <p:nvSpPr>
          <p:cNvPr id="3" name="Подзаголовок 2"/>
          <p:cNvSpPr>
            <a:spLocks noGrp="1"/>
          </p:cNvSpPr>
          <p:nvPr>
            <p:ph type="subTitle" idx="1"/>
          </p:nvPr>
        </p:nvSpPr>
        <p:spPr>
          <a:xfrm>
            <a:off x="2019301" y="883032"/>
            <a:ext cx="10134600" cy="917193"/>
          </a:xfrm>
        </p:spPr>
        <p:txBody>
          <a:bodyPr>
            <a:noAutofit/>
          </a:body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Для </a:t>
            </a:r>
            <a:r>
              <a:rPr lang="ru-RU" sz="1800" dirty="0">
                <a:solidFill>
                  <a:srgbClr val="0070C0"/>
                </a:solidFill>
                <a:latin typeface="Arial" panose="020B0604020202020204" pitchFamily="34" charset="0"/>
                <a:cs typeface="Arial" panose="020B0604020202020204" pitchFamily="34" charset="0"/>
              </a:rPr>
              <a:t>отказоустойчивости и увеличения пропускной </a:t>
            </a:r>
            <a:r>
              <a:rPr lang="ru-RU" sz="1800" dirty="0" smtClean="0">
                <a:solidFill>
                  <a:srgbClr val="0070C0"/>
                </a:solidFill>
                <a:latin typeface="Arial" panose="020B0604020202020204" pitchFamily="34" charset="0"/>
                <a:cs typeface="Arial" panose="020B0604020202020204" pitchFamily="34" charset="0"/>
              </a:rPr>
              <a:t>способности применяют технологию </a:t>
            </a:r>
            <a:r>
              <a:rPr lang="en-US" sz="1800" dirty="0" smtClean="0">
                <a:solidFill>
                  <a:srgbClr val="0070C0"/>
                </a:solidFill>
                <a:latin typeface="Arial" panose="020B0604020202020204" pitchFamily="34" charset="0"/>
                <a:cs typeface="Arial" panose="020B0604020202020204" pitchFamily="34" charset="0"/>
              </a:rPr>
              <a:t>bonding</a:t>
            </a:r>
            <a:r>
              <a:rPr lang="ru-RU" sz="1800" dirty="0" smtClean="0">
                <a:solidFill>
                  <a:srgbClr val="0070C0"/>
                </a:solidFill>
                <a:latin typeface="Arial" panose="020B0604020202020204" pitchFamily="34" charset="0"/>
                <a:cs typeface="Arial" panose="020B0604020202020204" pitchFamily="34" charset="0"/>
              </a:rPr>
              <a:t> </a:t>
            </a:r>
            <a:r>
              <a:rPr lang="en-US" sz="1800" dirty="0" smtClean="0">
                <a:solidFill>
                  <a:srgbClr val="0070C0"/>
                </a:solidFill>
                <a:latin typeface="Arial" panose="020B0604020202020204" pitchFamily="34" charset="0"/>
                <a:cs typeface="Arial" panose="020B0604020202020204" pitchFamily="34" charset="0"/>
              </a:rPr>
              <a:t>/ teaming – </a:t>
            </a:r>
            <a:r>
              <a:rPr lang="ru-RU" sz="1800" dirty="0" smtClean="0">
                <a:solidFill>
                  <a:srgbClr val="0070C0"/>
                </a:solidFill>
                <a:latin typeface="Arial" panose="020B0604020202020204" pitchFamily="34" charset="0"/>
                <a:cs typeface="Arial" panose="020B0604020202020204" pitchFamily="34" charset="0"/>
              </a:rPr>
              <a:t>логическое объединение сетевых интерфейсов. Когда скорости каналов практически равны, технология обеспечивает максимальную отдачу.</a:t>
            </a:r>
            <a:endParaRPr lang="ru-RU" sz="1800" dirty="0">
              <a:solidFill>
                <a:srgbClr val="0070C0"/>
              </a:solidFill>
              <a:latin typeface="Arial" panose="020B0604020202020204" pitchFamily="34" charset="0"/>
              <a:cs typeface="Arial" panose="020B0604020202020204" pitchFamily="34" charset="0"/>
            </a:endParaRPr>
          </a:p>
          <a:p>
            <a:pPr algn="just"/>
            <a:endParaRPr lang="ru-RU" sz="1800" dirty="0">
              <a:solidFill>
                <a:srgbClr val="0070C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6"/>
          <a:stretch>
            <a:fillRect/>
          </a:stretch>
        </p:blipFill>
        <p:spPr>
          <a:xfrm>
            <a:off x="4588977" y="2970458"/>
            <a:ext cx="3330792" cy="3830392"/>
          </a:xfrm>
          <a:prstGeom prst="rect">
            <a:avLst/>
          </a:prstGeom>
        </p:spPr>
      </p:pic>
      <p:pic>
        <p:nvPicPr>
          <p:cNvPr id="5" name="Рисунок 4"/>
          <p:cNvPicPr>
            <a:picLocks noChangeAspect="1"/>
          </p:cNvPicPr>
          <p:nvPr/>
        </p:nvPicPr>
        <p:blipFill>
          <a:blip r:embed="rId7"/>
          <a:stretch>
            <a:fillRect/>
          </a:stretch>
        </p:blipFill>
        <p:spPr>
          <a:xfrm>
            <a:off x="4574180" y="4283613"/>
            <a:ext cx="3345589" cy="1239500"/>
          </a:xfrm>
          <a:prstGeom prst="rect">
            <a:avLst/>
          </a:prstGeom>
        </p:spPr>
      </p:pic>
      <p:pic>
        <p:nvPicPr>
          <p:cNvPr id="12" name="Рисунок 11"/>
          <p:cNvPicPr>
            <a:picLocks noChangeAspect="1"/>
          </p:cNvPicPr>
          <p:nvPr/>
        </p:nvPicPr>
        <p:blipFill>
          <a:blip r:embed="rId8"/>
          <a:stretch>
            <a:fillRect/>
          </a:stretch>
        </p:blipFill>
        <p:spPr>
          <a:xfrm>
            <a:off x="5164572" y="4263922"/>
            <a:ext cx="2184064" cy="416472"/>
          </a:xfrm>
          <a:prstGeom prst="rect">
            <a:avLst/>
          </a:prstGeom>
        </p:spPr>
      </p:pic>
      <p:pic>
        <p:nvPicPr>
          <p:cNvPr id="28" name="Рисунок 27"/>
          <p:cNvPicPr>
            <a:picLocks noChangeAspect="1"/>
          </p:cNvPicPr>
          <p:nvPr/>
        </p:nvPicPr>
        <p:blipFill>
          <a:blip r:embed="rId3"/>
          <a:stretch>
            <a:fillRect/>
          </a:stretch>
        </p:blipFill>
        <p:spPr>
          <a:xfrm>
            <a:off x="-9545515" y="4015520"/>
            <a:ext cx="2414813" cy="1865280"/>
          </a:xfrm>
          <a:prstGeom prst="rect">
            <a:avLst/>
          </a:prstGeom>
        </p:spPr>
      </p:pic>
      <p:pic>
        <p:nvPicPr>
          <p:cNvPr id="50" name="Рисунок 49"/>
          <p:cNvPicPr>
            <a:picLocks noChangeAspect="1"/>
          </p:cNvPicPr>
          <p:nvPr/>
        </p:nvPicPr>
        <p:blipFill>
          <a:blip r:embed="rId3"/>
          <a:stretch>
            <a:fillRect/>
          </a:stretch>
        </p:blipFill>
        <p:spPr>
          <a:xfrm>
            <a:off x="8957401" y="3928118"/>
            <a:ext cx="2414813" cy="1865280"/>
          </a:xfrm>
          <a:prstGeom prst="rect">
            <a:avLst/>
          </a:prstGeom>
        </p:spPr>
      </p:pic>
    </p:spTree>
    <p:extLst>
      <p:ext uri="{BB962C8B-B14F-4D97-AF65-F5344CB8AC3E}">
        <p14:creationId xmlns:p14="http://schemas.microsoft.com/office/powerpoint/2010/main" val="21271262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1+#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63" presetClass="path" presetSubtype="0" repeatCount="indefinite" fill="hold" nodeType="withEffect">
                                  <p:stCondLst>
                                    <p:cond delay="0"/>
                                  </p:stCondLst>
                                  <p:childTnLst>
                                    <p:animMotion origin="layout" path="M 4.16667E-6 3.7037E-6 L 0.84791 3.7037E-6 " pathEditMode="relative" rAng="0" ptsTypes="AA">
                                      <p:cBhvr>
                                        <p:cTn id="14" dur="3250" fill="hold"/>
                                        <p:tgtEl>
                                          <p:spTgt spid="28"/>
                                        </p:tgtEl>
                                        <p:attrNameLst>
                                          <p:attrName>ppt_x</p:attrName>
                                          <p:attrName>ppt_y</p:attrName>
                                        </p:attrNameLst>
                                      </p:cBhvr>
                                      <p:rCtr x="42396" y="0"/>
                                    </p:animMotion>
                                  </p:childTnLst>
                                  <p:subTnLst>
                                    <p:set>
                                      <p:cBhvr override="childStyle">
                                        <p:cTn dur="1" fill="hold" display="0" masterRel="sameClick" afterEffect="1">
                                          <p:stCondLst>
                                            <p:cond evt="end" delay="0">
                                              <p:tn val="13"/>
                                            </p:cond>
                                          </p:stCondLst>
                                        </p:cTn>
                                        <p:tgtEl>
                                          <p:spTgt spid="28"/>
                                        </p:tgtEl>
                                        <p:attrNameLst>
                                          <p:attrName>style.visibility</p:attrName>
                                        </p:attrNameLst>
                                      </p:cBhvr>
                                      <p:to>
                                        <p:strVal val="hidden"/>
                                      </p:to>
                                    </p:set>
                                  </p:subTnLst>
                                </p:cTn>
                              </p:par>
                            </p:childTnLst>
                          </p:cTn>
                        </p:par>
                        <p:par>
                          <p:cTn id="15" fill="hold">
                            <p:stCondLst>
                              <p:cond delay="3250"/>
                            </p:stCondLst>
                            <p:childTnLst>
                              <p:par>
                                <p:cTn id="16" presetID="22" presetClass="entr" presetSubtype="4" fill="hold" nodeType="afterEffect">
                                  <p:stCondLst>
                                    <p:cond delay="0"/>
                                  </p:stCondLst>
                                  <p:childTnLst>
                                    <p:set>
                                      <p:cBhvr>
                                        <p:cTn id="17" dur="1" fill="hold">
                                          <p:stCondLst>
                                            <p:cond delay="0"/>
                                          </p:stCondLst>
                                        </p:cTn>
                                        <p:tgtEl>
                                          <p:spTgt spid="38"/>
                                        </p:tgtEl>
                                        <p:attrNameLst>
                                          <p:attrName>style.visibility</p:attrName>
                                        </p:attrNameLst>
                                      </p:cBhvr>
                                      <p:to>
                                        <p:strVal val="visible"/>
                                      </p:to>
                                    </p:set>
                                    <p:animEffect transition="in" filter="wipe(down)">
                                      <p:cBhvr>
                                        <p:cTn id="18" dur="10"/>
                                        <p:tgtEl>
                                          <p:spTgt spid="38"/>
                                        </p:tgtEl>
                                      </p:cBhvr>
                                    </p:animEffect>
                                  </p:childTnLst>
                                </p:cTn>
                              </p:par>
                              <p:par>
                                <p:cTn id="19" presetID="44" presetClass="path" presetSubtype="0" repeatCount="indefinite" fill="hold" nodeType="withEffect">
                                  <p:stCondLst>
                                    <p:cond delay="0"/>
                                  </p:stCondLst>
                                  <p:childTnLst>
                                    <p:animMotion origin="layout" path="M 1.25E-6 3.7037E-6 L 0.19036 -0.14746 C 0.23034 -0.18056 0.28971 -0.19815 0.35247 -0.19815 C 0.42383 -0.19815 0.48073 -0.18056 0.52057 -0.14746 L 0.71198 3.7037E-6 " pathEditMode="relative" rAng="0" ptsTypes="AAAAA">
                                      <p:cBhvr>
                                        <p:cTn id="20" dur="3250" fill="hold"/>
                                        <p:tgtEl>
                                          <p:spTgt spid="38"/>
                                        </p:tgtEl>
                                        <p:attrNameLst>
                                          <p:attrName>ppt_x</p:attrName>
                                          <p:attrName>ppt_y</p:attrName>
                                        </p:attrNameLst>
                                      </p:cBhvr>
                                      <p:rCtr x="35599" y="-9907"/>
                                    </p:animMotion>
                                  </p:childTnLst>
                                  <p:subTnLst>
                                    <p:set>
                                      <p:cBhvr override="childStyle">
                                        <p:cTn dur="1" fill="hold" display="0" masterRel="sameClick" afterEffect="1">
                                          <p:stCondLst>
                                            <p:cond evt="end" delay="0">
                                              <p:tn val="19"/>
                                            </p:cond>
                                          </p:stCondLst>
                                        </p:cTn>
                                        <p:tgtEl>
                                          <p:spTgt spid="38"/>
                                        </p:tgtEl>
                                        <p:attrNameLst>
                                          <p:attrName>style.visibility</p:attrName>
                                        </p:attrNameLst>
                                      </p:cBhvr>
                                      <p:to>
                                        <p:strVal val="hidden"/>
                                      </p:to>
                                    </p:set>
                                  </p:subTnLst>
                                </p:cTn>
                              </p:par>
                              <p:par>
                                <p:cTn id="21" presetID="22" presetClass="entr" presetSubtype="4" fill="hold" nodeType="withEffect">
                                  <p:stCondLst>
                                    <p:cond delay="0"/>
                                  </p:stCondLst>
                                  <p:childTnLst>
                                    <p:set>
                                      <p:cBhvr>
                                        <p:cTn id="22" dur="1" fill="hold">
                                          <p:stCondLst>
                                            <p:cond delay="0"/>
                                          </p:stCondLst>
                                        </p:cTn>
                                        <p:tgtEl>
                                          <p:spTgt spid="42"/>
                                        </p:tgtEl>
                                        <p:attrNameLst>
                                          <p:attrName>style.visibility</p:attrName>
                                        </p:attrNameLst>
                                      </p:cBhvr>
                                      <p:to>
                                        <p:strVal val="visible"/>
                                      </p:to>
                                    </p:set>
                                    <p:animEffect transition="in" filter="wipe(down)">
                                      <p:cBhvr>
                                        <p:cTn id="23" dur="10"/>
                                        <p:tgtEl>
                                          <p:spTgt spid="42"/>
                                        </p:tgtEl>
                                      </p:cBhvr>
                                    </p:animEffect>
                                  </p:childTnLst>
                                </p:cTn>
                              </p:par>
                              <p:par>
                                <p:cTn id="24" presetID="37" presetClass="path" presetSubtype="0" repeatCount="indefinite" nodeType="withEffect">
                                  <p:stCondLst>
                                    <p:cond delay="0"/>
                                  </p:stCondLst>
                                  <p:childTnLst>
                                    <p:animMotion origin="layout" path="M 4.16667E-7 2.59259E-6 L 0.18971 0.18125 C 0.22917 0.22245 0.28841 0.24537 0.35065 0.24537 C 0.42148 0.24537 0.47812 0.22245 0.51758 0.18125 L 0.70742 2.59259E-6 " pathEditMode="relative" rAng="0" ptsTypes="AAAAA">
                                      <p:cBhvr>
                                        <p:cTn id="25" dur="3250" fill="hold"/>
                                        <p:tgtEl>
                                          <p:spTgt spid="42"/>
                                        </p:tgtEl>
                                        <p:attrNameLst>
                                          <p:attrName>ppt_x</p:attrName>
                                          <p:attrName>ppt_y</p:attrName>
                                        </p:attrNameLst>
                                      </p:cBhvr>
                                      <p:rCtr x="35365" y="12269"/>
                                    </p:animMotion>
                                  </p:childTnLst>
                                  <p:subTnLst>
                                    <p:set>
                                      <p:cBhvr override="childStyle">
                                        <p:cTn dur="1" fill="hold" display="0" masterRel="sameClick" afterEffect="1">
                                          <p:stCondLst>
                                            <p:cond evt="end" delay="0">
                                              <p:tn val="24"/>
                                            </p:cond>
                                          </p:stCondLst>
                                        </p:cTn>
                                        <p:tgtEl>
                                          <p:spTgt spid="42"/>
                                        </p:tgtEl>
                                        <p:attrNameLst>
                                          <p:attrName>style.visibility</p:attrName>
                                        </p:attrNameLst>
                                      </p:cBhvr>
                                      <p:to>
                                        <p:strVal val="hidden"/>
                                      </p:to>
                                    </p:set>
                                  </p:subTnLst>
                                </p:cTn>
                              </p:par>
                              <p:par>
                                <p:cTn id="26" presetID="22" presetClass="entr" presetSubtype="4" fill="hold" nodeType="withEffect">
                                  <p:stCondLst>
                                    <p:cond delay="0"/>
                                  </p:stCondLst>
                                  <p:childTnLst>
                                    <p:set>
                                      <p:cBhvr>
                                        <p:cTn id="27" dur="1" fill="hold">
                                          <p:stCondLst>
                                            <p:cond delay="0"/>
                                          </p:stCondLst>
                                        </p:cTn>
                                        <p:tgtEl>
                                          <p:spTgt spid="46"/>
                                        </p:tgtEl>
                                        <p:attrNameLst>
                                          <p:attrName>style.visibility</p:attrName>
                                        </p:attrNameLst>
                                      </p:cBhvr>
                                      <p:to>
                                        <p:strVal val="visible"/>
                                      </p:to>
                                    </p:set>
                                    <p:animEffect transition="in" filter="wipe(down)">
                                      <p:cBhvr>
                                        <p:cTn id="28" dur="10"/>
                                        <p:tgtEl>
                                          <p:spTgt spid="46"/>
                                        </p:tgtEl>
                                      </p:cBhvr>
                                    </p:animEffect>
                                  </p:childTnLst>
                                </p:cTn>
                              </p:par>
                              <p:par>
                                <p:cTn id="29" presetID="63" presetClass="path" presetSubtype="0" repeatCount="indefinite" fill="hold" nodeType="withEffect">
                                  <p:stCondLst>
                                    <p:cond delay="0"/>
                                  </p:stCondLst>
                                  <p:childTnLst>
                                    <p:animMotion origin="layout" path="M 4.16667E-7 3.7037E-6 L 0.69089 3.7037E-6 " pathEditMode="relative" rAng="0" ptsTypes="AA">
                                      <p:cBhvr>
                                        <p:cTn id="30" dur="3250" fill="hold"/>
                                        <p:tgtEl>
                                          <p:spTgt spid="46"/>
                                        </p:tgtEl>
                                        <p:attrNameLst>
                                          <p:attrName>ppt_x</p:attrName>
                                          <p:attrName>ppt_y</p:attrName>
                                        </p:attrNameLst>
                                      </p:cBhvr>
                                      <p:rCtr x="34544" y="0"/>
                                    </p:animMotion>
                                  </p:childTnLst>
                                  <p:subTnLst>
                                    <p:set>
                                      <p:cBhvr override="childStyle">
                                        <p:cTn dur="1" fill="hold" display="0" masterRel="sameClick" afterEffect="1">
                                          <p:stCondLst>
                                            <p:cond evt="end" delay="0">
                                              <p:tn val="29"/>
                                            </p:cond>
                                          </p:stCondLst>
                                        </p:cTn>
                                        <p:tgtEl>
                                          <p:spTgt spid="46"/>
                                        </p:tgtEl>
                                        <p:attrNameLst>
                                          <p:attrName>style.visibility</p:attrName>
                                        </p:attrNameLst>
                                      </p:cBhvr>
                                      <p:to>
                                        <p:strVal val="hidden"/>
                                      </p:to>
                                    </p:set>
                                  </p:subTnLst>
                                </p:cTn>
                              </p:par>
                            </p:childTnLst>
                          </p:cTn>
                        </p:par>
                        <p:par>
                          <p:cTn id="31" fill="hold">
                            <p:stCondLst>
                              <p:cond delay="6500"/>
                            </p:stCondLst>
                            <p:childTnLst>
                              <p:par>
                                <p:cTn id="32" presetID="1" presetClass="entr" presetSubtype="0" fill="hold" nodeType="afterEffect">
                                  <p:stCondLst>
                                    <p:cond delay="0"/>
                                  </p:stCondLst>
                                  <p:childTnLst>
                                    <p:set>
                                      <p:cBhvr>
                                        <p:cTn id="33" dur="1" fill="hold">
                                          <p:stCondLst>
                                            <p:cond delay="0"/>
                                          </p:stCondLst>
                                        </p:cTn>
                                        <p:tgtEl>
                                          <p:spTgt spid="50"/>
                                        </p:tgtEl>
                                        <p:attrNameLst>
                                          <p:attrName>style.visibility</p:attrName>
                                        </p:attrNameLst>
                                      </p:cBhvr>
                                      <p:to>
                                        <p:strVal val="visible"/>
                                      </p:to>
                                    </p:set>
                                  </p:childTnLst>
                                </p:cTn>
                              </p:par>
                              <p:par>
                                <p:cTn id="34" presetID="63" presetClass="path" presetSubtype="0" repeatCount="indefinite" fill="hold" nodeType="withEffect">
                                  <p:stCondLst>
                                    <p:cond delay="0"/>
                                  </p:stCondLst>
                                  <p:childTnLst>
                                    <p:animMotion origin="layout" path="M -3.95833E-6 -4.81481E-6 L 0.75821 -4.81481E-6 " pathEditMode="relative" rAng="0" ptsTypes="AA">
                                      <p:cBhvr>
                                        <p:cTn id="35" dur="3250" fill="hold"/>
                                        <p:tgtEl>
                                          <p:spTgt spid="50"/>
                                        </p:tgtEl>
                                        <p:attrNameLst>
                                          <p:attrName>ppt_x</p:attrName>
                                          <p:attrName>ppt_y</p:attrName>
                                        </p:attrNameLst>
                                      </p:cBhvr>
                                      <p:rCtr x="37904"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2000" b="-12000"/>
          </a:stretch>
        </a:blipFill>
        <a:effectLst/>
      </p:bgPr>
    </p:bg>
    <p:spTree>
      <p:nvGrpSpPr>
        <p:cNvPr id="1" name=""/>
        <p:cNvGrpSpPr/>
        <p:nvPr/>
      </p:nvGrpSpPr>
      <p:grpSpPr>
        <a:xfrm>
          <a:off x="0" y="0"/>
          <a:ext cx="0" cy="0"/>
          <a:chOff x="0" y="0"/>
          <a:chExt cx="0" cy="0"/>
        </a:xfrm>
      </p:grpSpPr>
      <p:pic>
        <p:nvPicPr>
          <p:cNvPr id="16" name="Рисунок 15"/>
          <p:cNvPicPr>
            <a:picLocks noChangeAspect="1"/>
          </p:cNvPicPr>
          <p:nvPr/>
        </p:nvPicPr>
        <p:blipFill>
          <a:blip r:embed="rId3"/>
          <a:stretch>
            <a:fillRect/>
          </a:stretch>
        </p:blipFill>
        <p:spPr>
          <a:xfrm>
            <a:off x="1384935" y="4578040"/>
            <a:ext cx="791240" cy="611180"/>
          </a:xfrm>
          <a:prstGeom prst="rect">
            <a:avLst/>
          </a:prstGeom>
        </p:spPr>
      </p:pic>
      <p:pic>
        <p:nvPicPr>
          <p:cNvPr id="17" name="Рисунок 16"/>
          <p:cNvPicPr>
            <a:picLocks noChangeAspect="1"/>
          </p:cNvPicPr>
          <p:nvPr/>
        </p:nvPicPr>
        <p:blipFill>
          <a:blip r:embed="rId3"/>
          <a:stretch>
            <a:fillRect/>
          </a:stretch>
        </p:blipFill>
        <p:spPr>
          <a:xfrm>
            <a:off x="1073953" y="4299496"/>
            <a:ext cx="791240" cy="611180"/>
          </a:xfrm>
          <a:prstGeom prst="rect">
            <a:avLst/>
          </a:prstGeom>
        </p:spPr>
      </p:pic>
      <p:pic>
        <p:nvPicPr>
          <p:cNvPr id="18" name="Рисунок 17"/>
          <p:cNvPicPr>
            <a:picLocks noChangeAspect="1"/>
          </p:cNvPicPr>
          <p:nvPr/>
        </p:nvPicPr>
        <p:blipFill>
          <a:blip r:embed="rId3"/>
          <a:stretch>
            <a:fillRect/>
          </a:stretch>
        </p:blipFill>
        <p:spPr>
          <a:xfrm>
            <a:off x="1073953" y="4790404"/>
            <a:ext cx="791240" cy="611180"/>
          </a:xfrm>
          <a:prstGeom prst="rect">
            <a:avLst/>
          </a:prstGeom>
        </p:spPr>
      </p:pic>
      <p:pic>
        <p:nvPicPr>
          <p:cNvPr id="10" name="Рисунок 9"/>
          <p:cNvPicPr>
            <a:picLocks noChangeAspect="1"/>
          </p:cNvPicPr>
          <p:nvPr/>
        </p:nvPicPr>
        <p:blipFill>
          <a:blip r:embed="rId4"/>
          <a:stretch>
            <a:fillRect/>
          </a:stretch>
        </p:blipFill>
        <p:spPr>
          <a:xfrm>
            <a:off x="0" y="-22344"/>
            <a:ext cx="12192000" cy="786133"/>
          </a:xfrm>
          <a:prstGeom prst="rect">
            <a:avLst/>
          </a:prstGeom>
          <a:effectLst>
            <a:outerShdw blurRad="50800" dist="38100" dir="5400000" algn="t" rotWithShape="0">
              <a:prstClr val="black">
                <a:alpha val="40000"/>
              </a:prstClr>
            </a:outerShdw>
          </a:effectLst>
        </p:spPr>
      </p:pic>
      <p:pic>
        <p:nvPicPr>
          <p:cNvPr id="9" name="Рисунок 8"/>
          <p:cNvPicPr>
            <a:picLocks noChangeAspect="1"/>
          </p:cNvPicPr>
          <p:nvPr/>
        </p:nvPicPr>
        <p:blipFill>
          <a:blip r:embed="rId5"/>
          <a:stretch>
            <a:fillRect/>
          </a:stretch>
        </p:blipFill>
        <p:spPr>
          <a:xfrm>
            <a:off x="-254635" y="1946658"/>
            <a:ext cx="13065760" cy="1011784"/>
          </a:xfrm>
          <a:prstGeom prst="rect">
            <a:avLst/>
          </a:prstGeom>
          <a:effectLst>
            <a:outerShdw blurRad="50800" dist="38100" dir="8100000" algn="tr" rotWithShape="0">
              <a:prstClr val="black">
                <a:alpha val="40000"/>
              </a:prstClr>
            </a:outerShdw>
          </a:effectLst>
        </p:spPr>
      </p:pic>
      <p:pic>
        <p:nvPicPr>
          <p:cNvPr id="61" name="Рисунок 60"/>
          <p:cNvPicPr>
            <a:picLocks noChangeAspect="1"/>
          </p:cNvPicPr>
          <p:nvPr/>
        </p:nvPicPr>
        <p:blipFill>
          <a:blip r:embed="rId6"/>
          <a:stretch>
            <a:fillRect/>
          </a:stretch>
        </p:blipFill>
        <p:spPr>
          <a:xfrm>
            <a:off x="-1011272" y="850900"/>
            <a:ext cx="13464529" cy="1020314"/>
          </a:xfrm>
          <a:prstGeom prst="rect">
            <a:avLst/>
          </a:prstGeom>
          <a:effectLst>
            <a:outerShdw blurRad="50800" dist="38100" dir="8100000" algn="tr" rotWithShape="0">
              <a:prstClr val="black">
                <a:alpha val="40000"/>
              </a:prstClr>
            </a:outerShdw>
          </a:effectLst>
        </p:spPr>
      </p:pic>
      <p:sp>
        <p:nvSpPr>
          <p:cNvPr id="2" name="Заголовок 1"/>
          <p:cNvSpPr>
            <a:spLocks noGrp="1"/>
          </p:cNvSpPr>
          <p:nvPr>
            <p:ph type="ctrTitle"/>
          </p:nvPr>
        </p:nvSpPr>
        <p:spPr>
          <a:xfrm>
            <a:off x="1133475" y="123825"/>
            <a:ext cx="10277475" cy="565150"/>
          </a:xfrm>
        </p:spPr>
        <p:txBody>
          <a:bodyPr>
            <a:normAutofit fontScale="90000"/>
          </a:bodyPr>
          <a:lstStyle/>
          <a:p>
            <a:r>
              <a:rPr lang="ru-RU"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Объединение интерфейсов</a:t>
            </a:r>
            <a:endParaRPr lang="ru-RU"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sp>
        <p:nvSpPr>
          <p:cNvPr id="3" name="Подзаголовок 2"/>
          <p:cNvSpPr>
            <a:spLocks noGrp="1"/>
          </p:cNvSpPr>
          <p:nvPr>
            <p:ph type="subTitle" idx="1"/>
          </p:nvPr>
        </p:nvSpPr>
        <p:spPr>
          <a:xfrm>
            <a:off x="2019301" y="883032"/>
            <a:ext cx="10134600" cy="917193"/>
          </a:xfrm>
        </p:spPr>
        <p:txBody>
          <a:bodyPr>
            <a:noAutofit/>
          </a:body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Для </a:t>
            </a:r>
            <a:r>
              <a:rPr lang="ru-RU" sz="1800" dirty="0">
                <a:solidFill>
                  <a:srgbClr val="0070C0"/>
                </a:solidFill>
                <a:latin typeface="Arial" panose="020B0604020202020204" pitchFamily="34" charset="0"/>
                <a:cs typeface="Arial" panose="020B0604020202020204" pitchFamily="34" charset="0"/>
              </a:rPr>
              <a:t>отказоустойчивости и увеличения пропускной </a:t>
            </a:r>
            <a:r>
              <a:rPr lang="ru-RU" sz="1800" dirty="0" smtClean="0">
                <a:solidFill>
                  <a:srgbClr val="0070C0"/>
                </a:solidFill>
                <a:latin typeface="Arial" panose="020B0604020202020204" pitchFamily="34" charset="0"/>
                <a:cs typeface="Arial" panose="020B0604020202020204" pitchFamily="34" charset="0"/>
              </a:rPr>
              <a:t>способности применяют технологию </a:t>
            </a:r>
            <a:r>
              <a:rPr lang="en-US" sz="1800" dirty="0" smtClean="0">
                <a:solidFill>
                  <a:srgbClr val="0070C0"/>
                </a:solidFill>
                <a:latin typeface="Arial" panose="020B0604020202020204" pitchFamily="34" charset="0"/>
                <a:cs typeface="Arial" panose="020B0604020202020204" pitchFamily="34" charset="0"/>
              </a:rPr>
              <a:t>bonding</a:t>
            </a:r>
            <a:r>
              <a:rPr lang="ru-RU" sz="1800" dirty="0" smtClean="0">
                <a:solidFill>
                  <a:srgbClr val="0070C0"/>
                </a:solidFill>
                <a:latin typeface="Arial" panose="020B0604020202020204" pitchFamily="34" charset="0"/>
                <a:cs typeface="Arial" panose="020B0604020202020204" pitchFamily="34" charset="0"/>
              </a:rPr>
              <a:t> </a:t>
            </a:r>
            <a:r>
              <a:rPr lang="en-US" sz="1800" dirty="0" smtClean="0">
                <a:solidFill>
                  <a:srgbClr val="0070C0"/>
                </a:solidFill>
                <a:latin typeface="Arial" panose="020B0604020202020204" pitchFamily="34" charset="0"/>
                <a:cs typeface="Arial" panose="020B0604020202020204" pitchFamily="34" charset="0"/>
              </a:rPr>
              <a:t>/ teaming – </a:t>
            </a:r>
            <a:r>
              <a:rPr lang="ru-RU" sz="1800" dirty="0" smtClean="0">
                <a:solidFill>
                  <a:srgbClr val="0070C0"/>
                </a:solidFill>
                <a:latin typeface="Arial" panose="020B0604020202020204" pitchFamily="34" charset="0"/>
                <a:cs typeface="Arial" panose="020B0604020202020204" pitchFamily="34" charset="0"/>
              </a:rPr>
              <a:t>логическое объединение сетевых интерфейсов. Когда скорости каналов практически равны, технология обеспечивает максимальную отдачу.</a:t>
            </a:r>
            <a:endParaRPr lang="ru-RU" sz="1800" dirty="0">
              <a:solidFill>
                <a:srgbClr val="0070C0"/>
              </a:solidFill>
              <a:latin typeface="Arial" panose="020B0604020202020204" pitchFamily="34" charset="0"/>
              <a:cs typeface="Arial" panose="020B0604020202020204" pitchFamily="34" charset="0"/>
            </a:endParaRPr>
          </a:p>
          <a:p>
            <a:pPr algn="just"/>
            <a:endParaRPr lang="ru-RU" sz="1800" dirty="0">
              <a:solidFill>
                <a:srgbClr val="0070C0"/>
              </a:solidFill>
              <a:latin typeface="Arial" panose="020B0604020202020204" pitchFamily="34" charset="0"/>
              <a:cs typeface="Arial" panose="020B0604020202020204" pitchFamily="34" charset="0"/>
            </a:endParaRPr>
          </a:p>
        </p:txBody>
      </p:sp>
      <p:sp>
        <p:nvSpPr>
          <p:cNvPr id="54" name="Подзаголовок 2"/>
          <p:cNvSpPr txBox="1">
            <a:spLocks/>
          </p:cNvSpPr>
          <p:nvPr/>
        </p:nvSpPr>
        <p:spPr>
          <a:xfrm>
            <a:off x="4853361" y="8099206"/>
            <a:ext cx="3273731" cy="1116995"/>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endParaRPr lang="ru-RU" sz="1800" dirty="0">
              <a:solidFill>
                <a:srgbClr val="0070C0"/>
              </a:solidFill>
              <a:latin typeface="Arial" panose="020B0604020202020204" pitchFamily="34" charset="0"/>
              <a:cs typeface="Arial" panose="020B0604020202020204" pitchFamily="34" charset="0"/>
            </a:endParaRPr>
          </a:p>
        </p:txBody>
      </p:sp>
      <p:sp>
        <p:nvSpPr>
          <p:cNvPr id="31" name="Подзаголовок 2"/>
          <p:cNvSpPr txBox="1">
            <a:spLocks/>
          </p:cNvSpPr>
          <p:nvPr/>
        </p:nvSpPr>
        <p:spPr>
          <a:xfrm>
            <a:off x="331477" y="1967635"/>
            <a:ext cx="9317348" cy="9171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Но </a:t>
            </a:r>
            <a:r>
              <a:rPr lang="ru-RU" sz="1800" dirty="0">
                <a:solidFill>
                  <a:srgbClr val="0070C0"/>
                </a:solidFill>
                <a:latin typeface="Arial" panose="020B0604020202020204" pitchFamily="34" charset="0"/>
                <a:cs typeface="Arial" panose="020B0604020202020204" pitchFamily="34" charset="0"/>
              </a:rPr>
              <a:t>из-за особенностей работы </a:t>
            </a:r>
            <a:r>
              <a:rPr lang="ru-RU" sz="1800" dirty="0" smtClean="0">
                <a:solidFill>
                  <a:srgbClr val="0070C0"/>
                </a:solidFill>
                <a:latin typeface="Arial" panose="020B0604020202020204" pitchFamily="34" charset="0"/>
                <a:cs typeface="Arial" panose="020B0604020202020204" pitchFamily="34" charset="0"/>
              </a:rPr>
              <a:t>алгоритма при падении скорости на отдельном канале общая пропускная способность может значительно уменьшиться - скорости в хороших каналах будут эквивалентны самой низкой в плохом канале.</a:t>
            </a:r>
          </a:p>
          <a:p>
            <a:pPr algn="just"/>
            <a:endParaRPr lang="ru-RU" sz="1800" dirty="0">
              <a:solidFill>
                <a:srgbClr val="0070C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7"/>
          <a:stretch>
            <a:fillRect/>
          </a:stretch>
        </p:blipFill>
        <p:spPr>
          <a:xfrm>
            <a:off x="4588977" y="2970458"/>
            <a:ext cx="3330792" cy="3830392"/>
          </a:xfrm>
          <a:prstGeom prst="rect">
            <a:avLst/>
          </a:prstGeom>
        </p:spPr>
      </p:pic>
      <p:pic>
        <p:nvPicPr>
          <p:cNvPr id="5" name="Рисунок 4"/>
          <p:cNvPicPr>
            <a:picLocks noChangeAspect="1"/>
          </p:cNvPicPr>
          <p:nvPr/>
        </p:nvPicPr>
        <p:blipFill>
          <a:blip r:embed="rId8"/>
          <a:stretch>
            <a:fillRect/>
          </a:stretch>
        </p:blipFill>
        <p:spPr>
          <a:xfrm>
            <a:off x="4574180" y="4283613"/>
            <a:ext cx="3345589" cy="1239500"/>
          </a:xfrm>
          <a:prstGeom prst="rect">
            <a:avLst/>
          </a:prstGeom>
        </p:spPr>
      </p:pic>
      <p:pic>
        <p:nvPicPr>
          <p:cNvPr id="12" name="Рисунок 11"/>
          <p:cNvPicPr>
            <a:picLocks noChangeAspect="1"/>
          </p:cNvPicPr>
          <p:nvPr/>
        </p:nvPicPr>
        <p:blipFill>
          <a:blip r:embed="rId9"/>
          <a:stretch>
            <a:fillRect/>
          </a:stretch>
        </p:blipFill>
        <p:spPr>
          <a:xfrm>
            <a:off x="5164572" y="4263922"/>
            <a:ext cx="2184064" cy="416472"/>
          </a:xfrm>
          <a:prstGeom prst="rect">
            <a:avLst/>
          </a:prstGeom>
        </p:spPr>
      </p:pic>
      <p:pic>
        <p:nvPicPr>
          <p:cNvPr id="6" name="Рисунок 5"/>
          <p:cNvPicPr>
            <a:picLocks noChangeAspect="1"/>
          </p:cNvPicPr>
          <p:nvPr/>
        </p:nvPicPr>
        <p:blipFill>
          <a:blip r:embed="rId10"/>
          <a:stretch>
            <a:fillRect/>
          </a:stretch>
        </p:blipFill>
        <p:spPr>
          <a:xfrm>
            <a:off x="5257946" y="4531368"/>
            <a:ext cx="1995440" cy="416472"/>
          </a:xfrm>
          <a:prstGeom prst="rect">
            <a:avLst/>
          </a:prstGeom>
        </p:spPr>
      </p:pic>
      <p:pic>
        <p:nvPicPr>
          <p:cNvPr id="14" name="Рисунок 13"/>
          <p:cNvPicPr>
            <a:picLocks noChangeAspect="1"/>
          </p:cNvPicPr>
          <p:nvPr/>
        </p:nvPicPr>
        <p:blipFill>
          <a:blip r:embed="rId3"/>
          <a:stretch>
            <a:fillRect/>
          </a:stretch>
        </p:blipFill>
        <p:spPr>
          <a:xfrm>
            <a:off x="-6230597" y="4194314"/>
            <a:ext cx="1811110" cy="1398960"/>
          </a:xfrm>
          <a:prstGeom prst="rect">
            <a:avLst/>
          </a:prstGeom>
        </p:spPr>
      </p:pic>
      <p:pic>
        <p:nvPicPr>
          <p:cNvPr id="19" name="Рисунок 18"/>
          <p:cNvPicPr>
            <a:picLocks noChangeAspect="1"/>
          </p:cNvPicPr>
          <p:nvPr/>
        </p:nvPicPr>
        <p:blipFill>
          <a:blip r:embed="rId3"/>
          <a:stretch>
            <a:fillRect/>
          </a:stretch>
        </p:blipFill>
        <p:spPr>
          <a:xfrm>
            <a:off x="9466862" y="4200664"/>
            <a:ext cx="1811110" cy="1398960"/>
          </a:xfrm>
          <a:prstGeom prst="rect">
            <a:avLst/>
          </a:prstGeom>
        </p:spPr>
      </p:pic>
    </p:spTree>
    <p:extLst>
      <p:ext uri="{BB962C8B-B14F-4D97-AF65-F5344CB8AC3E}">
        <p14:creationId xmlns:p14="http://schemas.microsoft.com/office/powerpoint/2010/main" val="1428200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10" presetClass="exit" presetSubtype="0" fill="hold" nodeType="afterEffect">
                                  <p:stCondLst>
                                    <p:cond delay="0"/>
                                  </p:stCondLst>
                                  <p:childTnLst>
                                    <p:animEffect transition="out" filter="fade">
                                      <p:cBhvr>
                                        <p:cTn id="15" dur="500"/>
                                        <p:tgtEl>
                                          <p:spTgt spid="12"/>
                                        </p:tgtEl>
                                      </p:cBhvr>
                                    </p:animEffect>
                                    <p:set>
                                      <p:cBhvr>
                                        <p:cTn id="16" dur="1" fill="hold">
                                          <p:stCondLst>
                                            <p:cond delay="499"/>
                                          </p:stCondLst>
                                        </p:cTn>
                                        <p:tgtEl>
                                          <p:spTgt spid="12"/>
                                        </p:tgtEl>
                                        <p:attrNameLst>
                                          <p:attrName>style.visibility</p:attrName>
                                        </p:attrNameLst>
                                      </p:cBhvr>
                                      <p:to>
                                        <p:strVal val="hidden"/>
                                      </p:to>
                                    </p:set>
                                  </p:childTnLst>
                                </p:cTn>
                              </p:par>
                            </p:childTnLst>
                          </p:cTn>
                        </p:par>
                        <p:par>
                          <p:cTn id="17" fill="hold">
                            <p:stCondLst>
                              <p:cond delay="1000"/>
                            </p:stCondLst>
                            <p:childTnLst>
                              <p:par>
                                <p:cTn id="18" presetID="6" presetClass="emph" presetSubtype="0" fill="hold" nodeType="afterEffect">
                                  <p:stCondLst>
                                    <p:cond delay="0"/>
                                  </p:stCondLst>
                                  <p:childTnLst>
                                    <p:animScale>
                                      <p:cBhvr>
                                        <p:cTn id="19" dur="1500" fill="hold"/>
                                        <p:tgtEl>
                                          <p:spTgt spid="5"/>
                                        </p:tgtEl>
                                      </p:cBhvr>
                                      <p:by x="100000" y="60000"/>
                                    </p:animScale>
                                  </p:childTnLst>
                                </p:cTn>
                              </p:par>
                              <p:par>
                                <p:cTn id="20" presetID="10" presetClass="entr" presetSubtype="0" fill="hold" nodeType="with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fade">
                                      <p:cBhvr>
                                        <p:cTn id="22" dur="1500"/>
                                        <p:tgtEl>
                                          <p:spTgt spid="6"/>
                                        </p:tgtEl>
                                      </p:cBhvr>
                                    </p:animEffect>
                                  </p:childTnLst>
                                </p:cTn>
                              </p:par>
                            </p:childTnLst>
                          </p:cTn>
                        </p:par>
                        <p:par>
                          <p:cTn id="23" fill="hold">
                            <p:stCondLst>
                              <p:cond delay="2500"/>
                            </p:stCondLst>
                            <p:childTnLst>
                              <p:par>
                                <p:cTn id="24" presetID="63" presetClass="path" presetSubtype="0" repeatCount="indefinite" fill="hold" nodeType="afterEffect">
                                  <p:stCondLst>
                                    <p:cond delay="0"/>
                                  </p:stCondLst>
                                  <p:childTnLst>
                                    <p:animMotion origin="layout" path="M -1.25E-6 4.07407E-6 L 0.57761 4.07407E-6 " pathEditMode="relative" rAng="0" ptsTypes="AA">
                                      <p:cBhvr>
                                        <p:cTn id="25" dur="3250" fill="hold"/>
                                        <p:tgtEl>
                                          <p:spTgt spid="14"/>
                                        </p:tgtEl>
                                        <p:attrNameLst>
                                          <p:attrName>ppt_x</p:attrName>
                                          <p:attrName>ppt_y</p:attrName>
                                        </p:attrNameLst>
                                      </p:cBhvr>
                                      <p:rCtr x="28880" y="0"/>
                                    </p:animMotion>
                                  </p:childTnLst>
                                  <p:subTnLst>
                                    <p:set>
                                      <p:cBhvr override="childStyle">
                                        <p:cTn dur="1" fill="hold" display="0" masterRel="sameClick" afterEffect="1">
                                          <p:stCondLst>
                                            <p:cond evt="end" delay="0">
                                              <p:tn val="24"/>
                                            </p:cond>
                                          </p:stCondLst>
                                        </p:cTn>
                                        <p:tgtEl>
                                          <p:spTgt spid="14"/>
                                        </p:tgtEl>
                                        <p:attrNameLst>
                                          <p:attrName>style.visibility</p:attrName>
                                        </p:attrNameLst>
                                      </p:cBhvr>
                                      <p:to>
                                        <p:strVal val="hidden"/>
                                      </p:to>
                                    </p:set>
                                  </p:subTnLst>
                                </p:cTn>
                              </p:par>
                            </p:childTnLst>
                          </p:cTn>
                        </p:par>
                        <p:par>
                          <p:cTn id="26" fill="hold">
                            <p:stCondLst>
                              <p:cond delay="5750"/>
                            </p:stCondLst>
                            <p:childTnLst>
                              <p:par>
                                <p:cTn id="27" presetID="1" presetClass="entr" presetSubtype="0"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childTnLst>
                                </p:cTn>
                              </p:par>
                              <p:par>
                                <p:cTn id="29" presetID="63" presetClass="path" presetSubtype="0" repeatCount="indefinite" fill="hold" nodeType="withEffect">
                                  <p:stCondLst>
                                    <p:cond delay="0"/>
                                  </p:stCondLst>
                                  <p:childTnLst>
                                    <p:animMotion origin="layout" path="M -3.54167E-6 2.96296E-6 L 0.73021 2.96296E-6 " pathEditMode="relative" rAng="0" ptsTypes="AA">
                                      <p:cBhvr>
                                        <p:cTn id="30" dur="3250" fill="hold"/>
                                        <p:tgtEl>
                                          <p:spTgt spid="16"/>
                                        </p:tgtEl>
                                        <p:attrNameLst>
                                          <p:attrName>ppt_x</p:attrName>
                                          <p:attrName>ppt_y</p:attrName>
                                        </p:attrNameLst>
                                      </p:cBhvr>
                                      <p:rCtr x="36510" y="0"/>
                                    </p:animMotion>
                                  </p:childTnLst>
                                  <p:subTnLst>
                                    <p:set>
                                      <p:cBhvr override="childStyle">
                                        <p:cTn dur="1" fill="hold" display="0" masterRel="sameClick" afterEffect="1">
                                          <p:stCondLst>
                                            <p:cond evt="end" delay="0">
                                              <p:tn val="29"/>
                                            </p:cond>
                                          </p:stCondLst>
                                        </p:cTn>
                                        <p:tgtEl>
                                          <p:spTgt spid="16"/>
                                        </p:tgtEl>
                                        <p:attrNameLst>
                                          <p:attrName>style.visibility</p:attrName>
                                        </p:attrNameLst>
                                      </p:cBhvr>
                                      <p:to>
                                        <p:strVal val="hidden"/>
                                      </p:to>
                                    </p:set>
                                  </p:subTnLst>
                                </p:cTn>
                              </p:par>
                              <p:par>
                                <p:cTn id="31" presetID="1" presetClass="entr" presetSubtype="0" fill="hold" nodeType="withEffect">
                                  <p:stCondLst>
                                    <p:cond delay="0"/>
                                  </p:stCondLst>
                                  <p:childTnLst>
                                    <p:set>
                                      <p:cBhvr>
                                        <p:cTn id="32" dur="1" fill="hold">
                                          <p:stCondLst>
                                            <p:cond delay="0"/>
                                          </p:stCondLst>
                                        </p:cTn>
                                        <p:tgtEl>
                                          <p:spTgt spid="17"/>
                                        </p:tgtEl>
                                        <p:attrNameLst>
                                          <p:attrName>style.visibility</p:attrName>
                                        </p:attrNameLst>
                                      </p:cBhvr>
                                      <p:to>
                                        <p:strVal val="visible"/>
                                      </p:to>
                                    </p:set>
                                  </p:childTnLst>
                                </p:cTn>
                              </p:par>
                              <p:par>
                                <p:cTn id="33" presetID="44" presetClass="path" presetSubtype="0" repeatCount="indefinite" fill="hold" nodeType="withEffect">
                                  <p:stCondLst>
                                    <p:cond delay="0"/>
                                  </p:stCondLst>
                                  <p:childTnLst>
                                    <p:animMotion origin="layout" path="M 0.01485 0.00393 L 0.21446 -0.12153 C 0.25599 -0.14977 0.31836 -0.16436 0.38399 -0.16436 C 0.4586 -0.16436 0.51836 -0.14977 0.5599 -0.12153 L 0.75977 0.00393 " pathEditMode="relative" rAng="0" ptsTypes="AAAAA">
                                      <p:cBhvr>
                                        <p:cTn id="34" dur="3250" fill="hold"/>
                                        <p:tgtEl>
                                          <p:spTgt spid="17"/>
                                        </p:tgtEl>
                                        <p:attrNameLst>
                                          <p:attrName>ppt_x</p:attrName>
                                          <p:attrName>ppt_y</p:attrName>
                                        </p:attrNameLst>
                                      </p:cBhvr>
                                      <p:rCtr x="37240" y="-8426"/>
                                    </p:animMotion>
                                  </p:childTnLst>
                                </p:cTn>
                              </p:par>
                              <p:par>
                                <p:cTn id="35" presetID="1" presetClass="entr" presetSubtype="0" fill="hold" nodeType="withEffect">
                                  <p:stCondLst>
                                    <p:cond delay="0"/>
                                  </p:stCondLst>
                                  <p:childTnLst>
                                    <p:set>
                                      <p:cBhvr>
                                        <p:cTn id="36" dur="1" fill="hold">
                                          <p:stCondLst>
                                            <p:cond delay="0"/>
                                          </p:stCondLst>
                                        </p:cTn>
                                        <p:tgtEl>
                                          <p:spTgt spid="18"/>
                                        </p:tgtEl>
                                        <p:attrNameLst>
                                          <p:attrName>style.visibility</p:attrName>
                                        </p:attrNameLst>
                                      </p:cBhvr>
                                      <p:to>
                                        <p:strVal val="visible"/>
                                      </p:to>
                                    </p:set>
                                  </p:childTnLst>
                                </p:cTn>
                              </p:par>
                              <p:par>
                                <p:cTn id="37" presetID="37" presetClass="path" presetSubtype="0" repeatCount="indefinite" fill="hold" nodeType="withEffect">
                                  <p:stCondLst>
                                    <p:cond delay="0"/>
                                  </p:stCondLst>
                                  <p:childTnLst>
                                    <p:animMotion origin="layout" path="M 0.01381 -0.01412 L 0.21459 0.1243 C 0.25625 0.15555 0.31914 0.17245 0.38503 0.17245 C 0.4599 0.17245 0.52006 0.15555 0.56172 0.1243 L 0.76302 -0.01412 " pathEditMode="relative" rAng="0" ptsTypes="AAAAA">
                                      <p:cBhvr>
                                        <p:cTn id="38" dur="3250" fill="hold"/>
                                        <p:tgtEl>
                                          <p:spTgt spid="18"/>
                                        </p:tgtEl>
                                        <p:attrNameLst>
                                          <p:attrName>ppt_x</p:attrName>
                                          <p:attrName>ppt_y</p:attrName>
                                        </p:attrNameLst>
                                      </p:cBhvr>
                                      <p:rCtr x="37461" y="9329"/>
                                    </p:animMotion>
                                  </p:childTnLst>
                                  <p:subTnLst>
                                    <p:set>
                                      <p:cBhvr override="childStyle">
                                        <p:cTn dur="1" fill="hold" display="0" masterRel="sameClick" afterEffect="1">
                                          <p:stCondLst>
                                            <p:cond evt="end" delay="0">
                                              <p:tn val="37"/>
                                            </p:cond>
                                          </p:stCondLst>
                                        </p:cTn>
                                        <p:tgtEl>
                                          <p:spTgt spid="18"/>
                                        </p:tgtEl>
                                        <p:attrNameLst>
                                          <p:attrName>style.visibility</p:attrName>
                                        </p:attrNameLst>
                                      </p:cBhvr>
                                      <p:to>
                                        <p:strVal val="hidden"/>
                                      </p:to>
                                    </p:set>
                                  </p:subTnLst>
                                </p:cTn>
                              </p:par>
                            </p:childTnLst>
                          </p:cTn>
                        </p:par>
                        <p:par>
                          <p:cTn id="39" fill="hold">
                            <p:stCondLst>
                              <p:cond delay="9000"/>
                            </p:stCondLst>
                            <p:childTnLst>
                              <p:par>
                                <p:cTn id="40" presetID="1" presetClass="entr" presetSubtype="0" fill="hold" nodeType="afterEffect">
                                  <p:stCondLst>
                                    <p:cond delay="0"/>
                                  </p:stCondLst>
                                  <p:childTnLst>
                                    <p:set>
                                      <p:cBhvr>
                                        <p:cTn id="41" dur="1" fill="hold">
                                          <p:stCondLst>
                                            <p:cond delay="0"/>
                                          </p:stCondLst>
                                        </p:cTn>
                                        <p:tgtEl>
                                          <p:spTgt spid="19"/>
                                        </p:tgtEl>
                                        <p:attrNameLst>
                                          <p:attrName>style.visibility</p:attrName>
                                        </p:attrNameLst>
                                      </p:cBhvr>
                                      <p:to>
                                        <p:strVal val="visible"/>
                                      </p:to>
                                    </p:set>
                                  </p:childTnLst>
                                </p:cTn>
                              </p:par>
                              <p:par>
                                <p:cTn id="42" presetID="63" presetClass="path" presetSubtype="0" repeatCount="indefinite" fill="hold" nodeType="withEffect">
                                  <p:stCondLst>
                                    <p:cond delay="0"/>
                                  </p:stCondLst>
                                  <p:childTnLst>
                                    <p:animMotion origin="layout" path="M -1.04167E-6 -1.85185E-6 L 0.57761 -1.85185E-6 " pathEditMode="relative" rAng="0" ptsTypes="AA">
                                      <p:cBhvr>
                                        <p:cTn id="43" dur="3250" fill="hold"/>
                                        <p:tgtEl>
                                          <p:spTgt spid="19"/>
                                        </p:tgtEl>
                                        <p:attrNameLst>
                                          <p:attrName>ppt_x</p:attrName>
                                          <p:attrName>ppt_y</p:attrName>
                                        </p:attrNameLst>
                                      </p:cBhvr>
                                      <p:rCtr x="28880"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2000" b="-12000"/>
          </a:stretch>
        </a:blipFill>
        <a:effectLst/>
      </p:bgPr>
    </p:bg>
    <p:spTree>
      <p:nvGrpSpPr>
        <p:cNvPr id="1" name=""/>
        <p:cNvGrpSpPr/>
        <p:nvPr/>
      </p:nvGrpSpPr>
      <p:grpSpPr>
        <a:xfrm>
          <a:off x="0" y="0"/>
          <a:ext cx="0" cy="0"/>
          <a:chOff x="0" y="0"/>
          <a:chExt cx="0" cy="0"/>
        </a:xfrm>
      </p:grpSpPr>
      <p:grpSp>
        <p:nvGrpSpPr>
          <p:cNvPr id="6" name="Группа 5"/>
          <p:cNvGrpSpPr/>
          <p:nvPr/>
        </p:nvGrpSpPr>
        <p:grpSpPr>
          <a:xfrm>
            <a:off x="-5401794" y="3461608"/>
            <a:ext cx="4893608" cy="777200"/>
            <a:chOff x="-5401794" y="3461608"/>
            <a:chExt cx="4893608" cy="777200"/>
          </a:xfrm>
        </p:grpSpPr>
        <p:pic>
          <p:nvPicPr>
            <p:cNvPr id="24" name="Рисунок 23"/>
            <p:cNvPicPr>
              <a:picLocks noChangeAspect="1"/>
            </p:cNvPicPr>
            <p:nvPr/>
          </p:nvPicPr>
          <p:blipFill>
            <a:blip r:embed="rId3"/>
            <a:stretch>
              <a:fillRect/>
            </a:stretch>
          </p:blipFill>
          <p:spPr>
            <a:xfrm>
              <a:off x="-1514358" y="3461608"/>
              <a:ext cx="1006172" cy="777200"/>
            </a:xfrm>
            <a:prstGeom prst="rect">
              <a:avLst/>
            </a:prstGeom>
          </p:spPr>
        </p:pic>
        <p:pic>
          <p:nvPicPr>
            <p:cNvPr id="25" name="Рисунок 24"/>
            <p:cNvPicPr>
              <a:picLocks noChangeAspect="1"/>
            </p:cNvPicPr>
            <p:nvPr/>
          </p:nvPicPr>
          <p:blipFill>
            <a:blip r:embed="rId3"/>
            <a:stretch>
              <a:fillRect/>
            </a:stretch>
          </p:blipFill>
          <p:spPr>
            <a:xfrm>
              <a:off x="-2809758" y="3461608"/>
              <a:ext cx="1006172" cy="777200"/>
            </a:xfrm>
            <a:prstGeom prst="rect">
              <a:avLst/>
            </a:prstGeom>
          </p:spPr>
        </p:pic>
        <p:pic>
          <p:nvPicPr>
            <p:cNvPr id="33" name="Рисунок 32"/>
            <p:cNvPicPr>
              <a:picLocks noChangeAspect="1"/>
            </p:cNvPicPr>
            <p:nvPr/>
          </p:nvPicPr>
          <p:blipFill>
            <a:blip r:embed="rId3"/>
            <a:stretch>
              <a:fillRect/>
            </a:stretch>
          </p:blipFill>
          <p:spPr>
            <a:xfrm>
              <a:off x="-4105158" y="3461608"/>
              <a:ext cx="1006172" cy="777200"/>
            </a:xfrm>
            <a:prstGeom prst="rect">
              <a:avLst/>
            </a:prstGeom>
          </p:spPr>
        </p:pic>
        <p:pic>
          <p:nvPicPr>
            <p:cNvPr id="34" name="Рисунок 33"/>
            <p:cNvPicPr>
              <a:picLocks noChangeAspect="1"/>
            </p:cNvPicPr>
            <p:nvPr/>
          </p:nvPicPr>
          <p:blipFill>
            <a:blip r:embed="rId3"/>
            <a:stretch>
              <a:fillRect/>
            </a:stretch>
          </p:blipFill>
          <p:spPr>
            <a:xfrm>
              <a:off x="-5401794" y="3461608"/>
              <a:ext cx="1006172" cy="777200"/>
            </a:xfrm>
            <a:prstGeom prst="rect">
              <a:avLst/>
            </a:prstGeom>
          </p:spPr>
        </p:pic>
      </p:grpSp>
      <p:pic>
        <p:nvPicPr>
          <p:cNvPr id="10" name="Рисунок 9"/>
          <p:cNvPicPr>
            <a:picLocks noChangeAspect="1"/>
          </p:cNvPicPr>
          <p:nvPr/>
        </p:nvPicPr>
        <p:blipFill>
          <a:blip r:embed="rId4"/>
          <a:stretch>
            <a:fillRect/>
          </a:stretch>
        </p:blipFill>
        <p:spPr>
          <a:xfrm>
            <a:off x="0" y="-22344"/>
            <a:ext cx="12192000" cy="786133"/>
          </a:xfrm>
          <a:prstGeom prst="rect">
            <a:avLst/>
          </a:prstGeom>
          <a:effectLst>
            <a:outerShdw blurRad="50800" dist="38100" dir="5400000" algn="t" rotWithShape="0">
              <a:prstClr val="black">
                <a:alpha val="40000"/>
              </a:prstClr>
            </a:outerShdw>
          </a:effectLst>
        </p:spPr>
      </p:pic>
      <p:pic>
        <p:nvPicPr>
          <p:cNvPr id="9" name="Рисунок 8"/>
          <p:cNvPicPr>
            <a:picLocks noChangeAspect="1"/>
          </p:cNvPicPr>
          <p:nvPr/>
        </p:nvPicPr>
        <p:blipFill>
          <a:blip r:embed="rId5"/>
          <a:stretch>
            <a:fillRect/>
          </a:stretch>
        </p:blipFill>
        <p:spPr>
          <a:xfrm>
            <a:off x="-254635" y="1946658"/>
            <a:ext cx="13065760" cy="1011784"/>
          </a:xfrm>
          <a:prstGeom prst="rect">
            <a:avLst/>
          </a:prstGeom>
          <a:effectLst>
            <a:outerShdw blurRad="50800" dist="38100" dir="8100000" algn="tr" rotWithShape="0">
              <a:prstClr val="black">
                <a:alpha val="40000"/>
              </a:prstClr>
            </a:outerShdw>
          </a:effectLst>
        </p:spPr>
      </p:pic>
      <p:pic>
        <p:nvPicPr>
          <p:cNvPr id="61" name="Рисунок 60"/>
          <p:cNvPicPr>
            <a:picLocks noChangeAspect="1"/>
          </p:cNvPicPr>
          <p:nvPr/>
        </p:nvPicPr>
        <p:blipFill>
          <a:blip r:embed="rId6"/>
          <a:stretch>
            <a:fillRect/>
          </a:stretch>
        </p:blipFill>
        <p:spPr>
          <a:xfrm>
            <a:off x="-1011272" y="850900"/>
            <a:ext cx="13464529" cy="1020314"/>
          </a:xfrm>
          <a:prstGeom prst="rect">
            <a:avLst/>
          </a:prstGeom>
          <a:effectLst>
            <a:outerShdw blurRad="50800" dist="38100" dir="8100000" algn="tr" rotWithShape="0">
              <a:prstClr val="black">
                <a:alpha val="40000"/>
              </a:prstClr>
            </a:outerShdw>
          </a:effectLst>
        </p:spPr>
      </p:pic>
      <p:sp>
        <p:nvSpPr>
          <p:cNvPr id="2" name="Заголовок 1"/>
          <p:cNvSpPr>
            <a:spLocks noGrp="1"/>
          </p:cNvSpPr>
          <p:nvPr>
            <p:ph type="ctrTitle"/>
          </p:nvPr>
        </p:nvSpPr>
        <p:spPr>
          <a:xfrm>
            <a:off x="1524000" y="123825"/>
            <a:ext cx="9144000" cy="565150"/>
          </a:xfrm>
        </p:spPr>
        <p:txBody>
          <a:bodyPr>
            <a:normAutofit fontScale="90000"/>
          </a:bodyPr>
          <a:lstStyle/>
          <a:p>
            <a:r>
              <a:rPr lang="ru-RU"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Деградация канала</a:t>
            </a:r>
            <a:endParaRPr lang="ru-RU"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sp>
        <p:nvSpPr>
          <p:cNvPr id="3" name="Подзаголовок 2"/>
          <p:cNvSpPr>
            <a:spLocks noGrp="1"/>
          </p:cNvSpPr>
          <p:nvPr>
            <p:ph type="subTitle" idx="1"/>
          </p:nvPr>
        </p:nvSpPr>
        <p:spPr>
          <a:xfrm>
            <a:off x="2133600" y="883032"/>
            <a:ext cx="9972675" cy="917193"/>
          </a:xfrm>
        </p:spPr>
        <p:txBody>
          <a:bodyPr>
            <a:noAutofit/>
          </a:body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Деградация канала (постепенное ухудшение пропускной способности вплоть до нуля) существует на радиосети повсеместно. Однако в режиме балансировки данное явление резко снижает качество предоставляемых услуг отдельному пользователю.</a:t>
            </a:r>
          </a:p>
          <a:p>
            <a:pPr algn="just"/>
            <a:endParaRPr lang="ru-RU" sz="1800" dirty="0">
              <a:solidFill>
                <a:srgbClr val="0070C0"/>
              </a:solidFill>
              <a:latin typeface="Arial" panose="020B0604020202020204" pitchFamily="34" charset="0"/>
              <a:cs typeface="Arial" panose="020B0604020202020204" pitchFamily="34" charset="0"/>
            </a:endParaRPr>
          </a:p>
          <a:p>
            <a:pPr algn="just"/>
            <a:endParaRPr lang="ru-RU" sz="1800" dirty="0">
              <a:solidFill>
                <a:srgbClr val="0070C0"/>
              </a:solidFill>
              <a:latin typeface="Arial" panose="020B0604020202020204" pitchFamily="34" charset="0"/>
              <a:cs typeface="Arial" panose="020B0604020202020204" pitchFamily="34" charset="0"/>
            </a:endParaRPr>
          </a:p>
        </p:txBody>
      </p:sp>
      <p:pic>
        <p:nvPicPr>
          <p:cNvPr id="19" name="Рисунок 18"/>
          <p:cNvPicPr>
            <a:picLocks noChangeAspect="1"/>
          </p:cNvPicPr>
          <p:nvPr/>
        </p:nvPicPr>
        <p:blipFill>
          <a:blip r:embed="rId3"/>
          <a:stretch>
            <a:fillRect/>
          </a:stretch>
        </p:blipFill>
        <p:spPr>
          <a:xfrm>
            <a:off x="-1376144" y="5727163"/>
            <a:ext cx="1006172" cy="777200"/>
          </a:xfrm>
          <a:prstGeom prst="rect">
            <a:avLst/>
          </a:prstGeom>
        </p:spPr>
      </p:pic>
      <p:sp>
        <p:nvSpPr>
          <p:cNvPr id="31" name="Подзаголовок 2"/>
          <p:cNvSpPr txBox="1">
            <a:spLocks/>
          </p:cNvSpPr>
          <p:nvPr/>
        </p:nvSpPr>
        <p:spPr>
          <a:xfrm>
            <a:off x="331477" y="1967635"/>
            <a:ext cx="9079223" cy="9171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Сессия пользователя, обслуживаемая этим каналом, не прерывается, но скорость постоянно снижается. Лишь когда канал полностью пропадет, сессия пользователя будет перенаправлена в другой доступный канал.</a:t>
            </a:r>
          </a:p>
          <a:p>
            <a:pPr algn="just"/>
            <a:endParaRPr lang="ru-RU" sz="1800" dirty="0">
              <a:solidFill>
                <a:srgbClr val="0070C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7"/>
          <a:stretch>
            <a:fillRect/>
          </a:stretch>
        </p:blipFill>
        <p:spPr>
          <a:xfrm>
            <a:off x="2952770" y="2938359"/>
            <a:ext cx="7127723" cy="2862150"/>
          </a:xfrm>
          <a:prstGeom prst="rect">
            <a:avLst/>
          </a:prstGeom>
        </p:spPr>
      </p:pic>
      <p:pic>
        <p:nvPicPr>
          <p:cNvPr id="22" name="Рисунок 21"/>
          <p:cNvPicPr>
            <a:picLocks noChangeAspect="1"/>
          </p:cNvPicPr>
          <p:nvPr/>
        </p:nvPicPr>
        <p:blipFill>
          <a:blip r:embed="rId3"/>
          <a:stretch>
            <a:fillRect/>
          </a:stretch>
        </p:blipFill>
        <p:spPr>
          <a:xfrm>
            <a:off x="-5553426" y="5729821"/>
            <a:ext cx="1006172" cy="777200"/>
          </a:xfrm>
          <a:prstGeom prst="rect">
            <a:avLst/>
          </a:prstGeom>
        </p:spPr>
      </p:pic>
      <p:pic>
        <p:nvPicPr>
          <p:cNvPr id="20" name="Рисунок 19"/>
          <p:cNvPicPr>
            <a:picLocks noChangeAspect="1"/>
          </p:cNvPicPr>
          <p:nvPr/>
        </p:nvPicPr>
        <p:blipFill>
          <a:blip r:embed="rId3"/>
          <a:stretch>
            <a:fillRect/>
          </a:stretch>
        </p:blipFill>
        <p:spPr>
          <a:xfrm>
            <a:off x="3483424" y="5726861"/>
            <a:ext cx="1006172" cy="777200"/>
          </a:xfrm>
          <a:prstGeom prst="rect">
            <a:avLst/>
          </a:prstGeom>
        </p:spPr>
      </p:pic>
      <p:pic>
        <p:nvPicPr>
          <p:cNvPr id="5" name="Рисунок 4"/>
          <p:cNvPicPr>
            <a:picLocks noChangeAspect="1"/>
          </p:cNvPicPr>
          <p:nvPr/>
        </p:nvPicPr>
        <p:blipFill>
          <a:blip r:embed="rId8"/>
          <a:stretch>
            <a:fillRect/>
          </a:stretch>
        </p:blipFill>
        <p:spPr>
          <a:xfrm>
            <a:off x="4154237" y="5633642"/>
            <a:ext cx="6494148" cy="963638"/>
          </a:xfrm>
          <a:prstGeom prst="rect">
            <a:avLst/>
          </a:prstGeom>
        </p:spPr>
      </p:pic>
    </p:spTree>
    <p:extLst>
      <p:ext uri="{BB962C8B-B14F-4D97-AF65-F5344CB8AC3E}">
        <p14:creationId xmlns:p14="http://schemas.microsoft.com/office/powerpoint/2010/main" val="13969086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1+#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63" presetClass="path" presetSubtype="0" repeatCount="indefinite" fill="hold" nodeType="afterEffect">
                                  <p:stCondLst>
                                    <p:cond delay="0"/>
                                  </p:stCondLst>
                                  <p:childTnLst>
                                    <p:animMotion origin="layout" path="M 4.58333E-6 3.33333E-6 L 1.1539 3.33333E-6 " pathEditMode="relative" rAng="0" ptsTypes="AA">
                                      <p:cBhvr>
                                        <p:cTn id="15" dur="4000" fill="hold"/>
                                        <p:tgtEl>
                                          <p:spTgt spid="19"/>
                                        </p:tgtEl>
                                        <p:attrNameLst>
                                          <p:attrName>ppt_x</p:attrName>
                                          <p:attrName>ppt_y</p:attrName>
                                        </p:attrNameLst>
                                      </p:cBhvr>
                                      <p:rCtr x="57695" y="0"/>
                                    </p:animMotion>
                                  </p:childTnLst>
                                  <p:subTnLst>
                                    <p:set>
                                      <p:cBhvr override="childStyle">
                                        <p:cTn dur="1" fill="hold" display="0" masterRel="nextClick" afterEffect="1"/>
                                        <p:tgtEl>
                                          <p:spTgt spid="19"/>
                                        </p:tgtEl>
                                        <p:attrNameLst>
                                          <p:attrName>style.visibility</p:attrName>
                                        </p:attrNameLst>
                                      </p:cBhvr>
                                      <p:to>
                                        <p:strVal val="hidden"/>
                                      </p:to>
                                    </p:set>
                                  </p:subTnLst>
                                </p:cTn>
                              </p:par>
                              <p:par>
                                <p:cTn id="16" presetID="26" presetClass="emph" presetSubtype="0" repeatCount="indefinite" fill="hold" nodeType="withEffect">
                                  <p:stCondLst>
                                    <p:cond delay="0"/>
                                  </p:stCondLst>
                                  <p:endCondLst>
                                    <p:cond evt="onNext" delay="0">
                                      <p:tgtEl>
                                        <p:sldTgt/>
                                      </p:tgtEl>
                                    </p:cond>
                                  </p:endCondLst>
                                  <p:childTnLst>
                                    <p:animEffect transition="out" filter="fade">
                                      <p:cBhvr>
                                        <p:cTn id="17" dur="2000" tmFilter="0, 0; .2, .5; .8, .5; 1, 0"/>
                                        <p:tgtEl>
                                          <p:spTgt spid="5"/>
                                        </p:tgtEl>
                                      </p:cBhvr>
                                    </p:animEffect>
                                    <p:animScale>
                                      <p:cBhvr>
                                        <p:cTn id="18" dur="1000" autoRev="1" fill="hold"/>
                                        <p:tgtEl>
                                          <p:spTgt spid="5"/>
                                        </p:tgtEl>
                                      </p:cBhvr>
                                      <p:by x="105000" y="105000"/>
                                    </p:animScale>
                                  </p:childTnLst>
                                </p:cTn>
                              </p:par>
                            </p:childTnLst>
                          </p:cTn>
                        </p:par>
                      </p:childTnLst>
                    </p:cTn>
                  </p:par>
                  <p:par>
                    <p:cTn id="19" fill="hold">
                      <p:stCondLst>
                        <p:cond delay="indefinite"/>
                      </p:stCondLst>
                      <p:childTnLst>
                        <p:par>
                          <p:cTn id="20" fill="hold">
                            <p:stCondLst>
                              <p:cond delay="0"/>
                            </p:stCondLst>
                            <p:childTnLst>
                              <p:par>
                                <p:cTn id="21" presetID="2" presetClass="entr" presetSubtype="8" fill="hold" nodeType="clickEffect">
                                  <p:stCondLst>
                                    <p:cond delay="0"/>
                                  </p:stCondLst>
                                  <p:childTnLst>
                                    <p:set>
                                      <p:cBhvr>
                                        <p:cTn id="22" dur="1" fill="hold">
                                          <p:stCondLst>
                                            <p:cond delay="0"/>
                                          </p:stCondLst>
                                        </p:cTn>
                                        <p:tgtEl>
                                          <p:spTgt spid="9"/>
                                        </p:tgtEl>
                                        <p:attrNameLst>
                                          <p:attrName>style.visibility</p:attrName>
                                        </p:attrNameLst>
                                      </p:cBhvr>
                                      <p:to>
                                        <p:strVal val="visible"/>
                                      </p:to>
                                    </p:set>
                                    <p:anim calcmode="lin" valueType="num">
                                      <p:cBhvr additive="base">
                                        <p:cTn id="23" dur="500" fill="hold"/>
                                        <p:tgtEl>
                                          <p:spTgt spid="9"/>
                                        </p:tgtEl>
                                        <p:attrNameLst>
                                          <p:attrName>ppt_x</p:attrName>
                                        </p:attrNameLst>
                                      </p:cBhvr>
                                      <p:tavLst>
                                        <p:tav tm="0">
                                          <p:val>
                                            <p:strVal val="0-#ppt_w/2"/>
                                          </p:val>
                                        </p:tav>
                                        <p:tav tm="100000">
                                          <p:val>
                                            <p:strVal val="#ppt_x"/>
                                          </p:val>
                                        </p:tav>
                                      </p:tavLst>
                                    </p:anim>
                                    <p:anim calcmode="lin" valueType="num">
                                      <p:cBhvr additive="base">
                                        <p:cTn id="24" dur="500" fill="hold"/>
                                        <p:tgtEl>
                                          <p:spTgt spid="9"/>
                                        </p:tgtEl>
                                        <p:attrNameLst>
                                          <p:attrName>ppt_y</p:attrName>
                                        </p:attrNameLst>
                                      </p:cBhvr>
                                      <p:tavLst>
                                        <p:tav tm="0">
                                          <p:val>
                                            <p:strVal val="#ppt_y"/>
                                          </p:val>
                                        </p:tav>
                                        <p:tav tm="100000">
                                          <p:val>
                                            <p:strVal val="#ppt_y"/>
                                          </p:val>
                                        </p:tav>
                                      </p:tavLst>
                                    </p:anim>
                                  </p:childTnLst>
                                </p:cTn>
                              </p:par>
                              <p:par>
                                <p:cTn id="25" presetID="2" presetClass="entr" presetSubtype="8" fill="hold" grpId="0" nodeType="withEffect">
                                  <p:stCondLst>
                                    <p:cond delay="0"/>
                                  </p:stCondLst>
                                  <p:childTnLst>
                                    <p:set>
                                      <p:cBhvr>
                                        <p:cTn id="26" dur="1" fill="hold">
                                          <p:stCondLst>
                                            <p:cond delay="0"/>
                                          </p:stCondLst>
                                        </p:cTn>
                                        <p:tgtEl>
                                          <p:spTgt spid="31"/>
                                        </p:tgtEl>
                                        <p:attrNameLst>
                                          <p:attrName>style.visibility</p:attrName>
                                        </p:attrNameLst>
                                      </p:cBhvr>
                                      <p:to>
                                        <p:strVal val="visible"/>
                                      </p:to>
                                    </p:set>
                                    <p:anim calcmode="lin" valueType="num">
                                      <p:cBhvr additive="base">
                                        <p:cTn id="27" dur="500" fill="hold"/>
                                        <p:tgtEl>
                                          <p:spTgt spid="31"/>
                                        </p:tgtEl>
                                        <p:attrNameLst>
                                          <p:attrName>ppt_x</p:attrName>
                                        </p:attrNameLst>
                                      </p:cBhvr>
                                      <p:tavLst>
                                        <p:tav tm="0">
                                          <p:val>
                                            <p:strVal val="0-#ppt_w/2"/>
                                          </p:val>
                                        </p:tav>
                                        <p:tav tm="100000">
                                          <p:val>
                                            <p:strVal val="#ppt_x"/>
                                          </p:val>
                                        </p:tav>
                                      </p:tavLst>
                                    </p:anim>
                                    <p:anim calcmode="lin" valueType="num">
                                      <p:cBhvr additive="base">
                                        <p:cTn id="28" dur="500" fill="hold"/>
                                        <p:tgtEl>
                                          <p:spTgt spid="31"/>
                                        </p:tgtEl>
                                        <p:attrNameLst>
                                          <p:attrName>ppt_y</p:attrName>
                                        </p:attrNameLst>
                                      </p:cBhvr>
                                      <p:tavLst>
                                        <p:tav tm="0">
                                          <p:val>
                                            <p:strVal val="#ppt_y"/>
                                          </p:val>
                                        </p:tav>
                                        <p:tav tm="100000">
                                          <p:val>
                                            <p:strVal val="#ppt_y"/>
                                          </p:val>
                                        </p:tav>
                                      </p:tavLst>
                                    </p:anim>
                                  </p:childTnLst>
                                </p:cTn>
                              </p:par>
                            </p:childTnLst>
                          </p:cTn>
                        </p:par>
                        <p:par>
                          <p:cTn id="29" fill="hold">
                            <p:stCondLst>
                              <p:cond delay="500"/>
                            </p:stCondLst>
                            <p:childTnLst>
                              <p:par>
                                <p:cTn id="30" presetID="6" presetClass="emph" presetSubtype="0" fill="hold" nodeType="afterEffect">
                                  <p:stCondLst>
                                    <p:cond delay="2000"/>
                                  </p:stCondLst>
                                  <p:childTnLst>
                                    <p:animScale>
                                      <p:cBhvr>
                                        <p:cTn id="31" dur="2000" fill="hold"/>
                                        <p:tgtEl>
                                          <p:spTgt spid="5"/>
                                        </p:tgtEl>
                                      </p:cBhvr>
                                      <p:by x="100000" y="50000"/>
                                    </p:animScale>
                                  </p:childTnLst>
                                </p:cTn>
                              </p:par>
                              <p:par>
                                <p:cTn id="32" presetID="26" presetClass="emph" presetSubtype="0" repeatCount="indefinite" fill="hold" nodeType="withEffect">
                                  <p:stCondLst>
                                    <p:cond delay="2000"/>
                                  </p:stCondLst>
                                  <p:endCondLst>
                                    <p:cond evt="onNext" delay="0">
                                      <p:tgtEl>
                                        <p:sldTgt/>
                                      </p:tgtEl>
                                    </p:cond>
                                  </p:endCondLst>
                                  <p:childTnLst>
                                    <p:animEffect transition="out" filter="fade">
                                      <p:cBhvr>
                                        <p:cTn id="33" dur="1000" tmFilter="0, 0; .2, .5; .8, .5; 1, 0"/>
                                        <p:tgtEl>
                                          <p:spTgt spid="5"/>
                                        </p:tgtEl>
                                      </p:cBhvr>
                                    </p:animEffect>
                                    <p:animScale>
                                      <p:cBhvr>
                                        <p:cTn id="34" dur="500" autoRev="1" fill="hold"/>
                                        <p:tgtEl>
                                          <p:spTgt spid="5"/>
                                        </p:tgtEl>
                                      </p:cBhvr>
                                      <p:by x="105000" y="105000"/>
                                    </p:animScale>
                                  </p:childTnLst>
                                </p:cTn>
                              </p:par>
                            </p:childTnLst>
                          </p:cTn>
                        </p:par>
                        <p:par>
                          <p:cTn id="35" fill="hold">
                            <p:stCondLst>
                              <p:cond delay="4500"/>
                            </p:stCondLst>
                            <p:childTnLst>
                              <p:par>
                                <p:cTn id="36" presetID="63" presetClass="path" presetSubtype="0" repeatCount="indefinite" fill="hold" nodeType="afterEffect">
                                  <p:stCondLst>
                                    <p:cond delay="0"/>
                                  </p:stCondLst>
                                  <p:childTnLst>
                                    <p:animMotion origin="layout" path="M -0.53425 -0.00046 L 0.74114 -0.00046 " pathEditMode="relative" rAng="0" ptsTypes="AA">
                                      <p:cBhvr>
                                        <p:cTn id="37" dur="6000" fill="hold"/>
                                        <p:tgtEl>
                                          <p:spTgt spid="22"/>
                                        </p:tgtEl>
                                        <p:attrNameLst>
                                          <p:attrName>ppt_x</p:attrName>
                                          <p:attrName>ppt_y</p:attrName>
                                        </p:attrNameLst>
                                      </p:cBhvr>
                                      <p:rCtr x="63776" y="0"/>
                                    </p:animMotion>
                                  </p:childTnLst>
                                </p:cTn>
                              </p:par>
                            </p:childTnLst>
                          </p:cTn>
                        </p:par>
                        <p:par>
                          <p:cTn id="38" fill="hold">
                            <p:stCondLst>
                              <p:cond delay="10500"/>
                            </p:stCondLst>
                            <p:childTnLst>
                              <p:par>
                                <p:cTn id="39" presetID="1" presetClass="entr" presetSubtype="0" fill="hold" nodeType="afterEffect">
                                  <p:stCondLst>
                                    <p:cond delay="0"/>
                                  </p:stCondLst>
                                  <p:childTnLst>
                                    <p:set>
                                      <p:cBhvr>
                                        <p:cTn id="40" dur="1" fill="hold">
                                          <p:stCondLst>
                                            <p:cond delay="9"/>
                                          </p:stCondLst>
                                        </p:cTn>
                                        <p:tgtEl>
                                          <p:spTgt spid="20"/>
                                        </p:tgtEl>
                                        <p:attrNameLst>
                                          <p:attrName>style.visibility</p:attrName>
                                        </p:attrNameLst>
                                      </p:cBhvr>
                                      <p:to>
                                        <p:strVal val="visible"/>
                                      </p:to>
                                    </p:set>
                                  </p:childTnLst>
                                </p:cTn>
                              </p:par>
                              <p:par>
                                <p:cTn id="41" presetID="6" presetClass="emph" presetSubtype="0" fill="hold" nodeType="withEffect">
                                  <p:stCondLst>
                                    <p:cond delay="0"/>
                                  </p:stCondLst>
                                  <p:childTnLst>
                                    <p:animScale>
                                      <p:cBhvr>
                                        <p:cTn id="42" dur="10" fill="hold"/>
                                        <p:tgtEl>
                                          <p:spTgt spid="20"/>
                                        </p:tgtEl>
                                      </p:cBhvr>
                                      <p:by x="100000" y="50000"/>
                                    </p:animScale>
                                  </p:childTnLst>
                                </p:cTn>
                              </p:par>
                            </p:childTnLst>
                          </p:cTn>
                        </p:par>
                        <p:par>
                          <p:cTn id="43" fill="hold">
                            <p:stCondLst>
                              <p:cond delay="10510"/>
                            </p:stCondLst>
                            <p:childTnLst>
                              <p:par>
                                <p:cTn id="44" presetID="63" presetClass="path" presetSubtype="0" repeatCount="indefinite" fill="hold" nodeType="afterEffect">
                                  <p:stCondLst>
                                    <p:cond delay="0"/>
                                  </p:stCondLst>
                                  <p:childTnLst>
                                    <p:animMotion origin="layout" path="M -3.125E-6 3.33333E-6 L 0.81784 3.33333E-6 " pathEditMode="relative" rAng="0" ptsTypes="AA">
                                      <p:cBhvr>
                                        <p:cTn id="45" dur="6000" fill="hold"/>
                                        <p:tgtEl>
                                          <p:spTgt spid="20"/>
                                        </p:tgtEl>
                                        <p:attrNameLst>
                                          <p:attrName>ppt_x</p:attrName>
                                          <p:attrName>ppt_y</p:attrName>
                                        </p:attrNameLst>
                                      </p:cBhvr>
                                      <p:rCtr x="40885" y="0"/>
                                    </p:animMotion>
                                  </p:childTnLst>
                                </p:cTn>
                              </p:par>
                            </p:childTnLst>
                          </p:cTn>
                        </p:par>
                      </p:childTnLst>
                    </p:cTn>
                  </p:par>
                  <p:par>
                    <p:cTn id="46" fill="hold">
                      <p:stCondLst>
                        <p:cond delay="indefinite"/>
                      </p:stCondLst>
                      <p:childTnLst>
                        <p:par>
                          <p:cTn id="47" fill="hold">
                            <p:stCondLst>
                              <p:cond delay="0"/>
                            </p:stCondLst>
                            <p:childTnLst>
                              <p:par>
                                <p:cTn id="48" presetID="53" presetClass="exit" presetSubtype="32" fill="hold" nodeType="clickEffect">
                                  <p:stCondLst>
                                    <p:cond delay="0"/>
                                  </p:stCondLst>
                                  <p:childTnLst>
                                    <p:anim calcmode="lin" valueType="num">
                                      <p:cBhvr>
                                        <p:cTn id="49" dur="1000"/>
                                        <p:tgtEl>
                                          <p:spTgt spid="5"/>
                                        </p:tgtEl>
                                        <p:attrNameLst>
                                          <p:attrName>ppt_w</p:attrName>
                                        </p:attrNameLst>
                                      </p:cBhvr>
                                      <p:tavLst>
                                        <p:tav tm="0">
                                          <p:val>
                                            <p:strVal val="ppt_w"/>
                                          </p:val>
                                        </p:tav>
                                        <p:tav tm="100000">
                                          <p:val>
                                            <p:fltVal val="0"/>
                                          </p:val>
                                        </p:tav>
                                      </p:tavLst>
                                    </p:anim>
                                    <p:anim calcmode="lin" valueType="num">
                                      <p:cBhvr>
                                        <p:cTn id="50" dur="1000"/>
                                        <p:tgtEl>
                                          <p:spTgt spid="5"/>
                                        </p:tgtEl>
                                        <p:attrNameLst>
                                          <p:attrName>ppt_h</p:attrName>
                                        </p:attrNameLst>
                                      </p:cBhvr>
                                      <p:tavLst>
                                        <p:tav tm="0">
                                          <p:val>
                                            <p:strVal val="ppt_h"/>
                                          </p:val>
                                        </p:tav>
                                        <p:tav tm="100000">
                                          <p:val>
                                            <p:fltVal val="0"/>
                                          </p:val>
                                        </p:tav>
                                      </p:tavLst>
                                    </p:anim>
                                    <p:animEffect transition="out" filter="fade">
                                      <p:cBhvr>
                                        <p:cTn id="51" dur="1000"/>
                                        <p:tgtEl>
                                          <p:spTgt spid="5"/>
                                        </p:tgtEl>
                                      </p:cBhvr>
                                    </p:animEffect>
                                    <p:set>
                                      <p:cBhvr>
                                        <p:cTn id="52" dur="1" fill="hold">
                                          <p:stCondLst>
                                            <p:cond delay="999"/>
                                          </p:stCondLst>
                                        </p:cTn>
                                        <p:tgtEl>
                                          <p:spTgt spid="5"/>
                                        </p:tgtEl>
                                        <p:attrNameLst>
                                          <p:attrName>style.visibility</p:attrName>
                                        </p:attrNameLst>
                                      </p:cBhvr>
                                      <p:to>
                                        <p:strVal val="hidden"/>
                                      </p:to>
                                    </p:set>
                                  </p:childTnLst>
                                </p:cTn>
                              </p:par>
                              <p:par>
                                <p:cTn id="53" presetID="1" presetClass="exit" presetSubtype="0" fill="hold" nodeType="withEffect">
                                  <p:stCondLst>
                                    <p:cond delay="0"/>
                                  </p:stCondLst>
                                  <p:childTnLst>
                                    <p:set>
                                      <p:cBhvr>
                                        <p:cTn id="54" dur="1" fill="hold">
                                          <p:stCondLst>
                                            <p:cond delay="0"/>
                                          </p:stCondLst>
                                        </p:cTn>
                                        <p:tgtEl>
                                          <p:spTgt spid="20"/>
                                        </p:tgtEl>
                                        <p:attrNameLst>
                                          <p:attrName>style.visibility</p:attrName>
                                        </p:attrNameLst>
                                      </p:cBhvr>
                                      <p:to>
                                        <p:strVal val="hidden"/>
                                      </p:to>
                                    </p:set>
                                  </p:childTnLst>
                                </p:cTn>
                              </p:par>
                              <p:par>
                                <p:cTn id="55" presetID="1" presetClass="exit" presetSubtype="0" fill="hold" nodeType="withEffect">
                                  <p:stCondLst>
                                    <p:cond delay="0"/>
                                  </p:stCondLst>
                                  <p:childTnLst>
                                    <p:set>
                                      <p:cBhvr>
                                        <p:cTn id="56" dur="1" fill="hold">
                                          <p:stCondLst>
                                            <p:cond delay="0"/>
                                          </p:stCondLst>
                                        </p:cTn>
                                        <p:tgtEl>
                                          <p:spTgt spid="19"/>
                                        </p:tgtEl>
                                        <p:attrNameLst>
                                          <p:attrName>style.visibility</p:attrName>
                                        </p:attrNameLst>
                                      </p:cBhvr>
                                      <p:to>
                                        <p:strVal val="hidden"/>
                                      </p:to>
                                    </p:set>
                                  </p:childTnLst>
                                </p:cTn>
                              </p:par>
                              <p:par>
                                <p:cTn id="57" presetID="1" presetClass="exit" presetSubtype="0" fill="hold" nodeType="withEffect">
                                  <p:stCondLst>
                                    <p:cond delay="0"/>
                                  </p:stCondLst>
                                  <p:childTnLst>
                                    <p:set>
                                      <p:cBhvr>
                                        <p:cTn id="58" dur="1" fill="hold">
                                          <p:stCondLst>
                                            <p:cond delay="0"/>
                                          </p:stCondLst>
                                        </p:cTn>
                                        <p:tgtEl>
                                          <p:spTgt spid="22"/>
                                        </p:tgtEl>
                                        <p:attrNameLst>
                                          <p:attrName>style.visibility</p:attrName>
                                        </p:attrNameLst>
                                      </p:cBhvr>
                                      <p:to>
                                        <p:strVal val="hidden"/>
                                      </p:to>
                                    </p:set>
                                  </p:childTnLst>
                                </p:cTn>
                              </p:par>
                              <p:par>
                                <p:cTn id="59" presetID="63" presetClass="path" presetSubtype="0" repeatCount="indefinite" fill="hold" nodeType="withEffect">
                                  <p:stCondLst>
                                    <p:cond delay="0"/>
                                  </p:stCondLst>
                                  <p:childTnLst>
                                    <p:animMotion origin="layout" path="M -2.29167E-6 -2.59259E-6 L 1.45925 -2.59259E-6 " pathEditMode="relative" rAng="0" ptsTypes="AA">
                                      <p:cBhvr>
                                        <p:cTn id="60" dur="4000" fill="hold"/>
                                        <p:tgtEl>
                                          <p:spTgt spid="6"/>
                                        </p:tgtEl>
                                        <p:attrNameLst>
                                          <p:attrName>ppt_x</p:attrName>
                                          <p:attrName>ppt_y</p:attrName>
                                        </p:attrNameLst>
                                      </p:cBhvr>
                                      <p:rCtr x="7295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31"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2000" b="-12000"/>
          </a:stretch>
        </a:blipFill>
        <a:effectLst/>
      </p:bgPr>
    </p:bg>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stretch>
            <a:fillRect/>
          </a:stretch>
        </p:blipFill>
        <p:spPr>
          <a:xfrm>
            <a:off x="0" y="-22344"/>
            <a:ext cx="12192000" cy="786133"/>
          </a:xfrm>
          <a:prstGeom prst="rect">
            <a:avLst/>
          </a:prstGeom>
          <a:effectLst>
            <a:outerShdw blurRad="50800" dist="38100" dir="5400000" algn="t" rotWithShape="0">
              <a:prstClr val="black">
                <a:alpha val="40000"/>
              </a:prstClr>
            </a:outerShdw>
          </a:effectLst>
        </p:spPr>
      </p:pic>
      <p:pic>
        <p:nvPicPr>
          <p:cNvPr id="61" name="Рисунок 60"/>
          <p:cNvPicPr>
            <a:picLocks noChangeAspect="1"/>
          </p:cNvPicPr>
          <p:nvPr/>
        </p:nvPicPr>
        <p:blipFill>
          <a:blip r:embed="rId4"/>
          <a:stretch>
            <a:fillRect/>
          </a:stretch>
        </p:blipFill>
        <p:spPr>
          <a:xfrm>
            <a:off x="-1011272" y="850900"/>
            <a:ext cx="13464529" cy="1020314"/>
          </a:xfrm>
          <a:prstGeom prst="rect">
            <a:avLst/>
          </a:prstGeom>
          <a:effectLst>
            <a:outerShdw blurRad="50800" dist="38100" dir="8100000" algn="tr" rotWithShape="0">
              <a:prstClr val="black">
                <a:alpha val="40000"/>
              </a:prstClr>
            </a:outerShdw>
          </a:effectLst>
        </p:spPr>
      </p:pic>
      <p:sp>
        <p:nvSpPr>
          <p:cNvPr id="2" name="Заголовок 1"/>
          <p:cNvSpPr>
            <a:spLocks noGrp="1"/>
          </p:cNvSpPr>
          <p:nvPr>
            <p:ph type="ctrTitle"/>
          </p:nvPr>
        </p:nvSpPr>
        <p:spPr>
          <a:xfrm>
            <a:off x="1524000" y="123825"/>
            <a:ext cx="9144000" cy="565150"/>
          </a:xfrm>
        </p:spPr>
        <p:txBody>
          <a:bodyPr>
            <a:normAutofit fontScale="90000"/>
          </a:bodyPr>
          <a:lstStyle/>
          <a:p>
            <a:r>
              <a:rPr lang="ru-RU"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Интеллектуальная агрегация </a:t>
            </a:r>
            <a:endParaRPr lang="ru-RU"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sp>
        <p:nvSpPr>
          <p:cNvPr id="3" name="Подзаголовок 2"/>
          <p:cNvSpPr>
            <a:spLocks noGrp="1"/>
          </p:cNvSpPr>
          <p:nvPr>
            <p:ph type="subTitle" idx="1"/>
          </p:nvPr>
        </p:nvSpPr>
        <p:spPr>
          <a:xfrm>
            <a:off x="2133600" y="883032"/>
            <a:ext cx="9972675" cy="917193"/>
          </a:xfrm>
        </p:spPr>
        <p:txBody>
          <a:bodyPr>
            <a:noAutofit/>
          </a:body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Всех вышеперечисленных недостатков лишён режим «интеллектуальной» агрегации трафика. Алгоритм </a:t>
            </a:r>
            <a:r>
              <a:rPr lang="en-US" sz="1800" dirty="0" smtClean="0">
                <a:solidFill>
                  <a:srgbClr val="0070C0"/>
                </a:solidFill>
                <a:latin typeface="Arial" panose="020B0604020202020204" pitchFamily="34" charset="0"/>
                <a:cs typeface="Arial" panose="020B0604020202020204" pitchFamily="34" charset="0"/>
              </a:rPr>
              <a:t>peer-to-packets </a:t>
            </a:r>
            <a:r>
              <a:rPr lang="ru-RU" sz="1800" dirty="0" smtClean="0">
                <a:solidFill>
                  <a:srgbClr val="0070C0"/>
                </a:solidFill>
                <a:latin typeface="Arial" panose="020B0604020202020204" pitchFamily="34" charset="0"/>
                <a:cs typeface="Arial" panose="020B0604020202020204" pitchFamily="34" charset="0"/>
              </a:rPr>
              <a:t>работает не с сессиями, а с пакетами данных, которые параллельно отправляются во все каналы пропорционально их пропускной способности.</a:t>
            </a:r>
          </a:p>
          <a:p>
            <a:pPr algn="just"/>
            <a:endParaRPr lang="ru-RU" sz="1800" dirty="0">
              <a:solidFill>
                <a:srgbClr val="0070C0"/>
              </a:solidFill>
              <a:latin typeface="Arial" panose="020B0604020202020204" pitchFamily="34" charset="0"/>
              <a:cs typeface="Arial" panose="020B0604020202020204" pitchFamily="34" charset="0"/>
            </a:endParaRPr>
          </a:p>
          <a:p>
            <a:pPr algn="just"/>
            <a:endParaRPr lang="ru-RU" sz="1800" dirty="0">
              <a:solidFill>
                <a:srgbClr val="0070C0"/>
              </a:solidFill>
              <a:latin typeface="Arial" panose="020B0604020202020204" pitchFamily="34" charset="0"/>
              <a:cs typeface="Arial" panose="020B0604020202020204" pitchFamily="34" charset="0"/>
            </a:endParaRPr>
          </a:p>
        </p:txBody>
      </p:sp>
      <p:pic>
        <p:nvPicPr>
          <p:cNvPr id="21" name="Рисунок 20"/>
          <p:cNvPicPr>
            <a:picLocks noChangeAspect="1"/>
          </p:cNvPicPr>
          <p:nvPr/>
        </p:nvPicPr>
        <p:blipFill>
          <a:blip r:embed="rId5"/>
          <a:stretch>
            <a:fillRect/>
          </a:stretch>
        </p:blipFill>
        <p:spPr>
          <a:xfrm>
            <a:off x="481985" y="4731010"/>
            <a:ext cx="1006172" cy="777200"/>
          </a:xfrm>
          <a:prstGeom prst="rect">
            <a:avLst/>
          </a:prstGeom>
        </p:spPr>
      </p:pic>
      <p:pic>
        <p:nvPicPr>
          <p:cNvPr id="22" name="Рисунок 21"/>
          <p:cNvPicPr>
            <a:picLocks noChangeAspect="1"/>
          </p:cNvPicPr>
          <p:nvPr/>
        </p:nvPicPr>
        <p:blipFill>
          <a:blip r:embed="rId5"/>
          <a:stretch>
            <a:fillRect/>
          </a:stretch>
        </p:blipFill>
        <p:spPr>
          <a:xfrm>
            <a:off x="-10421815" y="4186970"/>
            <a:ext cx="2414813" cy="1865280"/>
          </a:xfrm>
          <a:prstGeom prst="rect">
            <a:avLst/>
          </a:prstGeom>
        </p:spPr>
      </p:pic>
      <p:grpSp>
        <p:nvGrpSpPr>
          <p:cNvPr id="11" name="Группа 10"/>
          <p:cNvGrpSpPr/>
          <p:nvPr/>
        </p:nvGrpSpPr>
        <p:grpSpPr>
          <a:xfrm>
            <a:off x="481985" y="4731010"/>
            <a:ext cx="1440112" cy="777200"/>
            <a:chOff x="-2559063" y="7710606"/>
            <a:chExt cx="1440112" cy="777200"/>
          </a:xfrm>
        </p:grpSpPr>
        <p:pic>
          <p:nvPicPr>
            <p:cNvPr id="43" name="Рисунок 42"/>
            <p:cNvPicPr>
              <a:picLocks noChangeAspect="1"/>
            </p:cNvPicPr>
            <p:nvPr/>
          </p:nvPicPr>
          <p:blipFill>
            <a:blip r:embed="rId5"/>
            <a:stretch>
              <a:fillRect/>
            </a:stretch>
          </p:blipFill>
          <p:spPr>
            <a:xfrm>
              <a:off x="-2125123" y="7710606"/>
              <a:ext cx="1006172" cy="777200"/>
            </a:xfrm>
            <a:prstGeom prst="rect">
              <a:avLst/>
            </a:prstGeom>
          </p:spPr>
        </p:pic>
        <p:pic>
          <p:nvPicPr>
            <p:cNvPr id="20" name="Рисунок 19"/>
            <p:cNvPicPr>
              <a:picLocks noChangeAspect="1"/>
            </p:cNvPicPr>
            <p:nvPr/>
          </p:nvPicPr>
          <p:blipFill>
            <a:blip r:embed="rId5"/>
            <a:stretch>
              <a:fillRect/>
            </a:stretch>
          </p:blipFill>
          <p:spPr>
            <a:xfrm>
              <a:off x="-2559063" y="7710606"/>
              <a:ext cx="1006172" cy="777200"/>
            </a:xfrm>
            <a:prstGeom prst="rect">
              <a:avLst/>
            </a:prstGeom>
          </p:spPr>
        </p:pic>
      </p:grpSp>
      <p:grpSp>
        <p:nvGrpSpPr>
          <p:cNvPr id="12" name="Группа 11"/>
          <p:cNvGrpSpPr/>
          <p:nvPr/>
        </p:nvGrpSpPr>
        <p:grpSpPr>
          <a:xfrm>
            <a:off x="481985" y="4736425"/>
            <a:ext cx="1874052" cy="777200"/>
            <a:chOff x="-1874052" y="8554833"/>
            <a:chExt cx="1874052" cy="777200"/>
          </a:xfrm>
        </p:grpSpPr>
        <p:pic>
          <p:nvPicPr>
            <p:cNvPr id="27" name="Рисунок 26"/>
            <p:cNvPicPr>
              <a:picLocks noChangeAspect="1"/>
            </p:cNvPicPr>
            <p:nvPr/>
          </p:nvPicPr>
          <p:blipFill>
            <a:blip r:embed="rId5"/>
            <a:stretch>
              <a:fillRect/>
            </a:stretch>
          </p:blipFill>
          <p:spPr>
            <a:xfrm>
              <a:off x="-1006172" y="8554833"/>
              <a:ext cx="1006172" cy="777200"/>
            </a:xfrm>
            <a:prstGeom prst="rect">
              <a:avLst/>
            </a:prstGeom>
          </p:spPr>
        </p:pic>
        <p:pic>
          <p:nvPicPr>
            <p:cNvPr id="28" name="Рисунок 27"/>
            <p:cNvPicPr>
              <a:picLocks noChangeAspect="1"/>
            </p:cNvPicPr>
            <p:nvPr/>
          </p:nvPicPr>
          <p:blipFill>
            <a:blip r:embed="rId5"/>
            <a:stretch>
              <a:fillRect/>
            </a:stretch>
          </p:blipFill>
          <p:spPr>
            <a:xfrm>
              <a:off x="-1440112" y="8554833"/>
              <a:ext cx="1006172" cy="777200"/>
            </a:xfrm>
            <a:prstGeom prst="rect">
              <a:avLst/>
            </a:prstGeom>
          </p:spPr>
        </p:pic>
        <p:pic>
          <p:nvPicPr>
            <p:cNvPr id="29" name="Рисунок 28"/>
            <p:cNvPicPr>
              <a:picLocks noChangeAspect="1"/>
            </p:cNvPicPr>
            <p:nvPr/>
          </p:nvPicPr>
          <p:blipFill>
            <a:blip r:embed="rId5"/>
            <a:stretch>
              <a:fillRect/>
            </a:stretch>
          </p:blipFill>
          <p:spPr>
            <a:xfrm>
              <a:off x="-1874052" y="8554833"/>
              <a:ext cx="1006172" cy="777200"/>
            </a:xfrm>
            <a:prstGeom prst="rect">
              <a:avLst/>
            </a:prstGeom>
          </p:spPr>
        </p:pic>
      </p:grpSp>
      <p:pic>
        <p:nvPicPr>
          <p:cNvPr id="23" name="Рисунок 22"/>
          <p:cNvPicPr>
            <a:picLocks noChangeAspect="1"/>
          </p:cNvPicPr>
          <p:nvPr/>
        </p:nvPicPr>
        <p:blipFill>
          <a:blip r:embed="rId5"/>
          <a:stretch>
            <a:fillRect/>
          </a:stretch>
        </p:blipFill>
        <p:spPr>
          <a:xfrm>
            <a:off x="8352083" y="4113515"/>
            <a:ext cx="2414813" cy="1865280"/>
          </a:xfrm>
          <a:prstGeom prst="rect">
            <a:avLst/>
          </a:prstGeom>
        </p:spPr>
      </p:pic>
      <p:pic>
        <p:nvPicPr>
          <p:cNvPr id="13" name="Рисунок 12"/>
          <p:cNvPicPr>
            <a:picLocks noChangeAspect="1"/>
          </p:cNvPicPr>
          <p:nvPr/>
        </p:nvPicPr>
        <p:blipFill>
          <a:blip r:embed="rId6"/>
          <a:stretch>
            <a:fillRect/>
          </a:stretch>
        </p:blipFill>
        <p:spPr>
          <a:xfrm>
            <a:off x="4105893" y="3007994"/>
            <a:ext cx="3014044" cy="1516381"/>
          </a:xfrm>
          <a:prstGeom prst="rect">
            <a:avLst/>
          </a:prstGeom>
        </p:spPr>
      </p:pic>
      <p:pic>
        <p:nvPicPr>
          <p:cNvPr id="17" name="Рисунок 16"/>
          <p:cNvPicPr>
            <a:picLocks noChangeAspect="1"/>
          </p:cNvPicPr>
          <p:nvPr/>
        </p:nvPicPr>
        <p:blipFill>
          <a:blip r:embed="rId6"/>
          <a:stretch>
            <a:fillRect/>
          </a:stretch>
        </p:blipFill>
        <p:spPr>
          <a:xfrm>
            <a:off x="4105893" y="4571244"/>
            <a:ext cx="3014044" cy="1124706"/>
          </a:xfrm>
          <a:prstGeom prst="rect">
            <a:avLst/>
          </a:prstGeom>
        </p:spPr>
      </p:pic>
      <p:pic>
        <p:nvPicPr>
          <p:cNvPr id="35" name="Рисунок 34"/>
          <p:cNvPicPr>
            <a:picLocks noChangeAspect="1"/>
          </p:cNvPicPr>
          <p:nvPr/>
        </p:nvPicPr>
        <p:blipFill>
          <a:blip r:embed="rId6"/>
          <a:stretch>
            <a:fillRect/>
          </a:stretch>
        </p:blipFill>
        <p:spPr>
          <a:xfrm>
            <a:off x="4105893" y="5745480"/>
            <a:ext cx="3014044" cy="823634"/>
          </a:xfrm>
          <a:prstGeom prst="rect">
            <a:avLst/>
          </a:prstGeom>
        </p:spPr>
      </p:pic>
      <p:pic>
        <p:nvPicPr>
          <p:cNvPr id="18" name="Рисунок 17"/>
          <p:cNvPicPr>
            <a:picLocks noChangeAspect="1"/>
          </p:cNvPicPr>
          <p:nvPr/>
        </p:nvPicPr>
        <p:blipFill>
          <a:blip r:embed="rId7"/>
          <a:stretch>
            <a:fillRect/>
          </a:stretch>
        </p:blipFill>
        <p:spPr>
          <a:xfrm>
            <a:off x="5144120" y="3578584"/>
            <a:ext cx="1153744" cy="375200"/>
          </a:xfrm>
          <a:prstGeom prst="rect">
            <a:avLst/>
          </a:prstGeom>
        </p:spPr>
      </p:pic>
      <p:pic>
        <p:nvPicPr>
          <p:cNvPr id="19" name="Рисунок 18"/>
          <p:cNvPicPr>
            <a:picLocks noChangeAspect="1"/>
          </p:cNvPicPr>
          <p:nvPr/>
        </p:nvPicPr>
        <p:blipFill>
          <a:blip r:embed="rId8"/>
          <a:stretch>
            <a:fillRect/>
          </a:stretch>
        </p:blipFill>
        <p:spPr>
          <a:xfrm>
            <a:off x="5144120" y="4945997"/>
            <a:ext cx="1153744" cy="375200"/>
          </a:xfrm>
          <a:prstGeom prst="rect">
            <a:avLst/>
          </a:prstGeom>
        </p:spPr>
      </p:pic>
      <p:pic>
        <p:nvPicPr>
          <p:cNvPr id="24" name="Рисунок 23"/>
          <p:cNvPicPr>
            <a:picLocks noChangeAspect="1"/>
          </p:cNvPicPr>
          <p:nvPr/>
        </p:nvPicPr>
        <p:blipFill>
          <a:blip r:embed="rId9"/>
          <a:stretch>
            <a:fillRect/>
          </a:stretch>
        </p:blipFill>
        <p:spPr>
          <a:xfrm>
            <a:off x="5144120" y="5978795"/>
            <a:ext cx="1153744" cy="375200"/>
          </a:xfrm>
          <a:prstGeom prst="rect">
            <a:avLst/>
          </a:prstGeom>
        </p:spPr>
      </p:pic>
      <p:pic>
        <p:nvPicPr>
          <p:cNvPr id="30" name="Рисунок 29"/>
          <p:cNvPicPr>
            <a:picLocks noChangeAspect="1"/>
          </p:cNvPicPr>
          <p:nvPr/>
        </p:nvPicPr>
        <p:blipFill>
          <a:blip r:embed="rId10"/>
          <a:stretch>
            <a:fillRect/>
          </a:stretch>
        </p:blipFill>
        <p:spPr>
          <a:xfrm>
            <a:off x="4779294" y="4567250"/>
            <a:ext cx="1949738" cy="375200"/>
          </a:xfrm>
          <a:prstGeom prst="rect">
            <a:avLst/>
          </a:prstGeom>
        </p:spPr>
      </p:pic>
      <p:pic>
        <p:nvPicPr>
          <p:cNvPr id="36" name="Рисунок 35"/>
          <p:cNvPicPr>
            <a:picLocks noChangeAspect="1"/>
          </p:cNvPicPr>
          <p:nvPr/>
        </p:nvPicPr>
        <p:blipFill>
          <a:blip r:embed="rId11"/>
          <a:stretch>
            <a:fillRect/>
          </a:stretch>
        </p:blipFill>
        <p:spPr>
          <a:xfrm>
            <a:off x="4855316" y="5741665"/>
            <a:ext cx="1797694" cy="375200"/>
          </a:xfrm>
          <a:prstGeom prst="rect">
            <a:avLst/>
          </a:prstGeom>
        </p:spPr>
      </p:pic>
      <p:pic>
        <p:nvPicPr>
          <p:cNvPr id="37" name="Рисунок 36"/>
          <p:cNvPicPr>
            <a:picLocks noChangeAspect="1"/>
          </p:cNvPicPr>
          <p:nvPr/>
        </p:nvPicPr>
        <p:blipFill>
          <a:blip r:embed="rId12"/>
          <a:stretch>
            <a:fillRect/>
          </a:stretch>
        </p:blipFill>
        <p:spPr>
          <a:xfrm>
            <a:off x="4737179" y="3080218"/>
            <a:ext cx="1967625" cy="375200"/>
          </a:xfrm>
          <a:prstGeom prst="rect">
            <a:avLst/>
          </a:prstGeom>
        </p:spPr>
      </p:pic>
    </p:spTree>
    <p:extLst>
      <p:ext uri="{BB962C8B-B14F-4D97-AF65-F5344CB8AC3E}">
        <p14:creationId xmlns:p14="http://schemas.microsoft.com/office/powerpoint/2010/main" val="404310767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2" fill="hold" nodeType="clickEffect">
                                  <p:stCondLst>
                                    <p:cond delay="0"/>
                                  </p:stCondLst>
                                  <p:childTnLst>
                                    <p:set>
                                      <p:cBhvr>
                                        <p:cTn id="6" dur="1" fill="hold">
                                          <p:stCondLst>
                                            <p:cond delay="0"/>
                                          </p:stCondLst>
                                        </p:cTn>
                                        <p:tgtEl>
                                          <p:spTgt spid="61"/>
                                        </p:tgtEl>
                                        <p:attrNameLst>
                                          <p:attrName>style.visibility</p:attrName>
                                        </p:attrNameLst>
                                      </p:cBhvr>
                                      <p:to>
                                        <p:strVal val="visible"/>
                                      </p:to>
                                    </p:set>
                                    <p:anim calcmode="lin" valueType="num">
                                      <p:cBhvr additive="base">
                                        <p:cTn id="7" dur="500" fill="hold"/>
                                        <p:tgtEl>
                                          <p:spTgt spid="61"/>
                                        </p:tgtEl>
                                        <p:attrNameLst>
                                          <p:attrName>ppt_x</p:attrName>
                                        </p:attrNameLst>
                                      </p:cBhvr>
                                      <p:tavLst>
                                        <p:tav tm="0">
                                          <p:val>
                                            <p:strVal val="1+#ppt_w/2"/>
                                          </p:val>
                                        </p:tav>
                                        <p:tav tm="100000">
                                          <p:val>
                                            <p:strVal val="#ppt_x"/>
                                          </p:val>
                                        </p:tav>
                                      </p:tavLst>
                                    </p:anim>
                                    <p:anim calcmode="lin" valueType="num">
                                      <p:cBhvr additive="base">
                                        <p:cTn id="8" dur="500" fill="hold"/>
                                        <p:tgtEl>
                                          <p:spTgt spid="61"/>
                                        </p:tgtEl>
                                        <p:attrNameLst>
                                          <p:attrName>ppt_y</p:attrName>
                                        </p:attrNameLst>
                                      </p:cBhvr>
                                      <p:tavLst>
                                        <p:tav tm="0">
                                          <p:val>
                                            <p:strVal val="#ppt_y"/>
                                          </p:val>
                                        </p:tav>
                                        <p:tav tm="100000">
                                          <p:val>
                                            <p:strVal val="#ppt_y"/>
                                          </p:val>
                                        </p:tav>
                                      </p:tavLst>
                                    </p:anim>
                                  </p:childTnLst>
                                </p:cTn>
                              </p:par>
                              <p:par>
                                <p:cTn id="9" presetID="2" presetClass="entr" presetSubtype="2" fill="hold" grpId="0" nodeType="with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additive="base">
                                        <p:cTn id="11" dur="500" fill="hold"/>
                                        <p:tgtEl>
                                          <p:spTgt spid="3">
                                            <p:txEl>
                                              <p:pRg st="0" end="0"/>
                                            </p:txEl>
                                          </p:spTgt>
                                        </p:tgtEl>
                                        <p:attrNameLst>
                                          <p:attrName>ppt_x</p:attrName>
                                        </p:attrNameLst>
                                      </p:cBhvr>
                                      <p:tavLst>
                                        <p:tav tm="0">
                                          <p:val>
                                            <p:strVal val="1+#ppt_w/2"/>
                                          </p:val>
                                        </p:tav>
                                        <p:tav tm="100000">
                                          <p:val>
                                            <p:strVal val="#ppt_x"/>
                                          </p:val>
                                        </p:tav>
                                      </p:tavLst>
                                    </p:anim>
                                    <p:anim calcmode="lin" valueType="num">
                                      <p:cBhvr additive="base">
                                        <p:cTn id="12" dur="500" fill="hold"/>
                                        <p:tgtEl>
                                          <p:spTgt spid="3">
                                            <p:txEl>
                                              <p:pRg st="0" end="0"/>
                                            </p:txEl>
                                          </p:spTgt>
                                        </p:tgtEl>
                                        <p:attrNameLst>
                                          <p:attrName>ppt_y</p:attrName>
                                        </p:attrNameLst>
                                      </p:cBhvr>
                                      <p:tavLst>
                                        <p:tav tm="0">
                                          <p:val>
                                            <p:strVal val="#ppt_y"/>
                                          </p:val>
                                        </p:tav>
                                        <p:tav tm="100000">
                                          <p:val>
                                            <p:strVal val="#ppt_y"/>
                                          </p:val>
                                        </p:tav>
                                      </p:tavLst>
                                    </p:anim>
                                  </p:childTnLst>
                                </p:cTn>
                              </p:par>
                              <p:par>
                                <p:cTn id="13" presetID="63" presetClass="path" presetSubtype="0" repeatCount="indefinite" fill="hold" nodeType="withEffect">
                                  <p:stCondLst>
                                    <p:cond delay="0"/>
                                  </p:stCondLst>
                                  <p:endCondLst>
                                    <p:cond evt="onNext" delay="0">
                                      <p:tgtEl>
                                        <p:sldTgt/>
                                      </p:tgtEl>
                                    </p:cond>
                                  </p:endCondLst>
                                  <p:childTnLst>
                                    <p:animMotion origin="layout" path="M -8.33333E-7 3.7037E-6 L 0.84792 3.7037E-6 " pathEditMode="relative" rAng="0" ptsTypes="AA">
                                      <p:cBhvr>
                                        <p:cTn id="14" dur="3250" fill="hold"/>
                                        <p:tgtEl>
                                          <p:spTgt spid="22"/>
                                        </p:tgtEl>
                                        <p:attrNameLst>
                                          <p:attrName>ppt_x</p:attrName>
                                          <p:attrName>ppt_y</p:attrName>
                                        </p:attrNameLst>
                                      </p:cBhvr>
                                      <p:rCtr x="42396" y="0"/>
                                    </p:animMotion>
                                  </p:childTnLst>
                                  <p:subTnLst>
                                    <p:set>
                                      <p:cBhvr override="childStyle">
                                        <p:cTn dur="1" fill="hold" display="0" masterRel="sameClick" afterEffect="1">
                                          <p:stCondLst>
                                            <p:cond evt="end" delay="0">
                                              <p:tn val="13"/>
                                            </p:cond>
                                          </p:stCondLst>
                                        </p:cTn>
                                        <p:tgtEl>
                                          <p:spTgt spid="22"/>
                                        </p:tgtEl>
                                        <p:attrNameLst>
                                          <p:attrName>style.visibility</p:attrName>
                                        </p:attrNameLst>
                                      </p:cBhvr>
                                      <p:to>
                                        <p:strVal val="hidden"/>
                                      </p:to>
                                    </p:set>
                                  </p:subTnLst>
                                </p:cTn>
                              </p:par>
                            </p:childTnLst>
                          </p:cTn>
                        </p:par>
                        <p:par>
                          <p:cTn id="15" fill="hold">
                            <p:stCondLst>
                              <p:cond delay="3250"/>
                            </p:stCondLst>
                            <p:childTnLst>
                              <p:par>
                                <p:cTn id="16" presetID="1" presetClass="entr" presetSubtype="0" fill="hold" nodeType="afterEffect">
                                  <p:stCondLst>
                                    <p:cond delay="0"/>
                                  </p:stCondLst>
                                  <p:childTnLst>
                                    <p:set>
                                      <p:cBhvr>
                                        <p:cTn id="17" dur="1" fill="hold">
                                          <p:stCondLst>
                                            <p:cond delay="0"/>
                                          </p:stCondLst>
                                        </p:cTn>
                                        <p:tgtEl>
                                          <p:spTgt spid="21"/>
                                        </p:tgtEl>
                                        <p:attrNameLst>
                                          <p:attrName>style.visibility</p:attrName>
                                        </p:attrNameLst>
                                      </p:cBhvr>
                                      <p:to>
                                        <p:strVal val="visible"/>
                                      </p:to>
                                    </p:set>
                                  </p:childTnLst>
                                </p:cTn>
                              </p:par>
                              <p:par>
                                <p:cTn id="18" presetID="1" presetClass="entr" presetSubtype="0" fill="hold" nodeType="withEffect">
                                  <p:stCondLst>
                                    <p:cond delay="0"/>
                                  </p:stCondLst>
                                  <p:childTnLst>
                                    <p:set>
                                      <p:cBhvr>
                                        <p:cTn id="19" dur="1" fill="hold">
                                          <p:stCondLst>
                                            <p:cond delay="0"/>
                                          </p:stCondLst>
                                        </p:cTn>
                                        <p:tgtEl>
                                          <p:spTgt spid="11"/>
                                        </p:tgtEl>
                                        <p:attrNameLst>
                                          <p:attrName>style.visibility</p:attrName>
                                        </p:attrNameLst>
                                      </p:cBhvr>
                                      <p:to>
                                        <p:strVal val="visible"/>
                                      </p:to>
                                    </p:set>
                                  </p:childTnLst>
                                </p:cTn>
                              </p:par>
                              <p:par>
                                <p:cTn id="20" presetID="1" presetClass="entr" presetSubtype="0" fill="hold" nodeType="withEffect">
                                  <p:stCondLst>
                                    <p:cond delay="0"/>
                                  </p:stCondLst>
                                  <p:childTnLst>
                                    <p:set>
                                      <p:cBhvr>
                                        <p:cTn id="21" dur="1" fill="hold">
                                          <p:stCondLst>
                                            <p:cond delay="0"/>
                                          </p:stCondLst>
                                        </p:cTn>
                                        <p:tgtEl>
                                          <p:spTgt spid="12"/>
                                        </p:tgtEl>
                                        <p:attrNameLst>
                                          <p:attrName>style.visibility</p:attrName>
                                        </p:attrNameLst>
                                      </p:cBhvr>
                                      <p:to>
                                        <p:strVal val="visible"/>
                                      </p:to>
                                    </p:set>
                                  </p:childTnLst>
                                </p:cTn>
                              </p:par>
                            </p:childTnLst>
                          </p:cTn>
                        </p:par>
                        <p:par>
                          <p:cTn id="22" fill="hold">
                            <p:stCondLst>
                              <p:cond delay="3250"/>
                            </p:stCondLst>
                            <p:childTnLst>
                              <p:par>
                                <p:cTn id="23" presetID="37" presetClass="path" presetSubtype="0" repeatCount="indefinite" fill="hold" nodeType="afterEffect">
                                  <p:stCondLst>
                                    <p:cond delay="0"/>
                                  </p:stCondLst>
                                  <p:childTnLst>
                                    <p:animMotion origin="layout" path="M 8.33333E-7 0.04838 L 0.1944 0.12708 C 0.23476 0.14491 0.2957 0.15486 0.3595 0.15486 C 0.43203 0.15486 0.49036 0.14491 0.53073 0.12708 L 0.72552 0.04838 " pathEditMode="relative" rAng="0" ptsTypes="AAAAA">
                                      <p:cBhvr>
                                        <p:cTn id="24" dur="3250" fill="hold"/>
                                        <p:tgtEl>
                                          <p:spTgt spid="21"/>
                                        </p:tgtEl>
                                        <p:attrNameLst>
                                          <p:attrName>ppt_x</p:attrName>
                                          <p:attrName>ppt_y</p:attrName>
                                        </p:attrNameLst>
                                      </p:cBhvr>
                                      <p:rCtr x="36276" y="5324"/>
                                    </p:animMotion>
                                  </p:childTnLst>
                                </p:cTn>
                              </p:par>
                              <p:par>
                                <p:cTn id="25" presetID="63" presetClass="path" presetSubtype="0" repeatCount="indefinite" fill="hold" nodeType="withEffect">
                                  <p:stCondLst>
                                    <p:cond delay="0"/>
                                  </p:stCondLst>
                                  <p:endCondLst>
                                    <p:cond evt="onNext" delay="0">
                                      <p:tgtEl>
                                        <p:sldTgt/>
                                      </p:tgtEl>
                                    </p:cond>
                                  </p:endCondLst>
                                  <p:childTnLst>
                                    <p:animMotion origin="layout" path="M 2.29167E-6 2.22222E-6 L 0.69518 2.22222E-6 " pathEditMode="relative" rAng="0" ptsTypes="AA">
                                      <p:cBhvr>
                                        <p:cTn id="26" dur="3250" fill="hold"/>
                                        <p:tgtEl>
                                          <p:spTgt spid="11"/>
                                        </p:tgtEl>
                                        <p:attrNameLst>
                                          <p:attrName>ppt_x</p:attrName>
                                          <p:attrName>ppt_y</p:attrName>
                                        </p:attrNameLst>
                                      </p:cBhvr>
                                      <p:rCtr x="34753" y="0"/>
                                    </p:animMotion>
                                  </p:childTnLst>
                                </p:cTn>
                              </p:par>
                              <p:par>
                                <p:cTn id="27" presetID="44" presetClass="path" presetSubtype="0" repeatCount="indefinite" fill="hold" nodeType="withEffect">
                                  <p:stCondLst>
                                    <p:cond delay="0"/>
                                  </p:stCondLst>
                                  <p:endCondLst>
                                    <p:cond evt="onNext" delay="0">
                                      <p:tgtEl>
                                        <p:sldTgt/>
                                      </p:tgtEl>
                                    </p:cond>
                                  </p:endCondLst>
                                  <p:childTnLst>
                                    <p:animMotion origin="layout" path="M -0.00078 -0.04676 L 0.18242 -0.15972 C 0.22057 -0.18518 0.27799 -0.19861 0.33815 -0.19861 C 0.40638 -0.19861 0.46132 -0.18518 0.49948 -0.15972 L 0.68307 -0.04676 " pathEditMode="relative" rAng="0" ptsTypes="AAAAA">
                                      <p:cBhvr>
                                        <p:cTn id="28" dur="3250" fill="hold"/>
                                        <p:tgtEl>
                                          <p:spTgt spid="12"/>
                                        </p:tgtEl>
                                        <p:attrNameLst>
                                          <p:attrName>ppt_x</p:attrName>
                                          <p:attrName>ppt_y</p:attrName>
                                        </p:attrNameLst>
                                      </p:cBhvr>
                                      <p:rCtr x="34193" y="-7593"/>
                                    </p:animMotion>
                                  </p:childTnLst>
                                </p:cTn>
                              </p:par>
                            </p:childTnLst>
                          </p:cTn>
                        </p:par>
                        <p:par>
                          <p:cTn id="29" fill="hold">
                            <p:stCondLst>
                              <p:cond delay="6500"/>
                            </p:stCondLst>
                            <p:childTnLst>
                              <p:par>
                                <p:cTn id="30" presetID="1" presetClass="entr" presetSubtype="0" fill="hold" nodeType="afterEffect">
                                  <p:stCondLst>
                                    <p:cond delay="0"/>
                                  </p:stCondLst>
                                  <p:childTnLst>
                                    <p:set>
                                      <p:cBhvr>
                                        <p:cTn id="31" dur="1" fill="hold">
                                          <p:stCondLst>
                                            <p:cond delay="0"/>
                                          </p:stCondLst>
                                        </p:cTn>
                                        <p:tgtEl>
                                          <p:spTgt spid="23"/>
                                        </p:tgtEl>
                                        <p:attrNameLst>
                                          <p:attrName>style.visibility</p:attrName>
                                        </p:attrNameLst>
                                      </p:cBhvr>
                                      <p:to>
                                        <p:strVal val="visible"/>
                                      </p:to>
                                    </p:set>
                                  </p:childTnLst>
                                </p:cTn>
                              </p:par>
                              <p:par>
                                <p:cTn id="32" presetID="63" presetClass="path" presetSubtype="0" repeatCount="indefinite" fill="hold" nodeType="withEffect">
                                  <p:stCondLst>
                                    <p:cond delay="0"/>
                                  </p:stCondLst>
                                  <p:childTnLst>
                                    <p:animMotion origin="layout" path="M -4.375E-6 1.85185E-6 L 0.9254 1.85185E-6 " pathEditMode="relative" rAng="0" ptsTypes="AA">
                                      <p:cBhvr>
                                        <p:cTn id="33" dur="3250" fill="hold"/>
                                        <p:tgtEl>
                                          <p:spTgt spid="23"/>
                                        </p:tgtEl>
                                        <p:attrNameLst>
                                          <p:attrName>ppt_x</p:attrName>
                                          <p:attrName>ppt_y</p:attrName>
                                        </p:attrNameLst>
                                      </p:cBhvr>
                                      <p:rCtr x="46263" y="0"/>
                                    </p:animMotion>
                                  </p:childTnLst>
                                </p:cTn>
                              </p:par>
                            </p:childTnLst>
                          </p:cTn>
                        </p:par>
                      </p:childTnLst>
                    </p:cTn>
                  </p:par>
                  <p:par>
                    <p:cTn id="34" fill="hold">
                      <p:stCondLst>
                        <p:cond delay="indefinite"/>
                      </p:stCondLst>
                      <p:childTnLst>
                        <p:par>
                          <p:cTn id="35" fill="hold">
                            <p:stCondLst>
                              <p:cond delay="0"/>
                            </p:stCondLst>
                            <p:childTnLst>
                              <p:par>
                                <p:cTn id="36" presetID="1" presetClass="exit" presetSubtype="0" fill="hold" nodeType="clickEffect">
                                  <p:stCondLst>
                                    <p:cond delay="0"/>
                                  </p:stCondLst>
                                  <p:childTnLst>
                                    <p:set>
                                      <p:cBhvr>
                                        <p:cTn id="37" dur="1" fill="hold">
                                          <p:stCondLst>
                                            <p:cond delay="0"/>
                                          </p:stCondLst>
                                        </p:cTn>
                                        <p:tgtEl>
                                          <p:spTgt spid="21"/>
                                        </p:tgtEl>
                                        <p:attrNameLst>
                                          <p:attrName>style.visibility</p:attrName>
                                        </p:attrNameLst>
                                      </p:cBhvr>
                                      <p:to>
                                        <p:strVal val="hidden"/>
                                      </p:to>
                                    </p:set>
                                  </p:childTnLst>
                                </p:cTn>
                              </p:par>
                              <p:par>
                                <p:cTn id="38" presetID="1" presetClass="exit" presetSubtype="0" fill="hold" nodeType="withEffect">
                                  <p:stCondLst>
                                    <p:cond delay="0"/>
                                  </p:stCondLst>
                                  <p:childTnLst>
                                    <p:set>
                                      <p:cBhvr>
                                        <p:cTn id="39" dur="1" fill="hold">
                                          <p:stCondLst>
                                            <p:cond delay="0"/>
                                          </p:stCondLst>
                                        </p:cTn>
                                        <p:tgtEl>
                                          <p:spTgt spid="11"/>
                                        </p:tgtEl>
                                        <p:attrNameLst>
                                          <p:attrName>style.visibility</p:attrName>
                                        </p:attrNameLst>
                                      </p:cBhvr>
                                      <p:to>
                                        <p:strVal val="hidden"/>
                                      </p:to>
                                    </p:set>
                                  </p:childTnLst>
                                </p:cTn>
                              </p:par>
                              <p:par>
                                <p:cTn id="40" presetID="1" presetClass="exit" presetSubtype="0" fill="hold" nodeType="withEffect">
                                  <p:stCondLst>
                                    <p:cond delay="0"/>
                                  </p:stCondLst>
                                  <p:childTnLst>
                                    <p:set>
                                      <p:cBhvr>
                                        <p:cTn id="41" dur="1" fill="hold">
                                          <p:stCondLst>
                                            <p:cond delay="0"/>
                                          </p:stCondLst>
                                        </p:cTn>
                                        <p:tgtEl>
                                          <p:spTgt spid="12"/>
                                        </p:tgtEl>
                                        <p:attrNameLst>
                                          <p:attrName>style.visibility</p:attrName>
                                        </p:attrNameLst>
                                      </p:cBhvr>
                                      <p:to>
                                        <p:strVal val="hidden"/>
                                      </p:to>
                                    </p:set>
                                  </p:childTnLst>
                                </p:cTn>
                              </p:par>
                              <p:par>
                                <p:cTn id="42" presetID="1" presetClass="exit" presetSubtype="0" fill="hold" nodeType="withEffect">
                                  <p:stCondLst>
                                    <p:cond delay="0"/>
                                  </p:stCondLst>
                                  <p:childTnLst>
                                    <p:set>
                                      <p:cBhvr>
                                        <p:cTn id="43" dur="1" fill="hold">
                                          <p:stCondLst>
                                            <p:cond delay="0"/>
                                          </p:stCondLst>
                                        </p:cTn>
                                        <p:tgtEl>
                                          <p:spTgt spid="23"/>
                                        </p:tgtEl>
                                        <p:attrNameLst>
                                          <p:attrName>style.visibility</p:attrName>
                                        </p:attrNameLst>
                                      </p:cBhvr>
                                      <p:to>
                                        <p:strVal val="hidden"/>
                                      </p:to>
                                    </p:set>
                                  </p:childTnLst>
                                </p:cTn>
                              </p:par>
                              <p:par>
                                <p:cTn id="44" presetID="1" presetClass="exit" presetSubtype="0" fill="hold" nodeType="withEffect">
                                  <p:stCondLst>
                                    <p:cond delay="0"/>
                                  </p:stCondLst>
                                  <p:childTnLst>
                                    <p:set>
                                      <p:cBhvr>
                                        <p:cTn id="45" dur="1" fill="hold">
                                          <p:stCondLst>
                                            <p:cond delay="0"/>
                                          </p:stCondLst>
                                        </p:cTn>
                                        <p:tgtEl>
                                          <p:spTgt spid="22"/>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2000" b="-12000"/>
          </a:stretch>
        </a:blipFill>
        <a:effectLst/>
      </p:bgPr>
    </p:bg>
    <p:spTree>
      <p:nvGrpSpPr>
        <p:cNvPr id="1" name=""/>
        <p:cNvGrpSpPr/>
        <p:nvPr/>
      </p:nvGrpSpPr>
      <p:grpSpPr>
        <a:xfrm>
          <a:off x="0" y="0"/>
          <a:ext cx="0" cy="0"/>
          <a:chOff x="0" y="0"/>
          <a:chExt cx="0" cy="0"/>
        </a:xfrm>
      </p:grpSpPr>
      <p:pic>
        <p:nvPicPr>
          <p:cNvPr id="49" name="Рисунок 48"/>
          <p:cNvPicPr>
            <a:picLocks noChangeAspect="1"/>
          </p:cNvPicPr>
          <p:nvPr/>
        </p:nvPicPr>
        <p:blipFill>
          <a:blip r:embed="rId3"/>
          <a:stretch>
            <a:fillRect/>
          </a:stretch>
        </p:blipFill>
        <p:spPr>
          <a:xfrm>
            <a:off x="1015132" y="3953784"/>
            <a:ext cx="905537" cy="699466"/>
          </a:xfrm>
          <a:prstGeom prst="rect">
            <a:avLst/>
          </a:prstGeom>
        </p:spPr>
      </p:pic>
      <p:grpSp>
        <p:nvGrpSpPr>
          <p:cNvPr id="4" name="Группа 3"/>
          <p:cNvGrpSpPr/>
          <p:nvPr/>
        </p:nvGrpSpPr>
        <p:grpSpPr>
          <a:xfrm>
            <a:off x="859054" y="5015928"/>
            <a:ext cx="1440112" cy="777200"/>
            <a:chOff x="-2017444" y="7160250"/>
            <a:chExt cx="1440112" cy="777200"/>
          </a:xfrm>
        </p:grpSpPr>
        <p:pic>
          <p:nvPicPr>
            <p:cNvPr id="50" name="Рисунок 49"/>
            <p:cNvPicPr>
              <a:picLocks noChangeAspect="1"/>
            </p:cNvPicPr>
            <p:nvPr/>
          </p:nvPicPr>
          <p:blipFill>
            <a:blip r:embed="rId3"/>
            <a:stretch>
              <a:fillRect/>
            </a:stretch>
          </p:blipFill>
          <p:spPr>
            <a:xfrm>
              <a:off x="-1583504" y="7160250"/>
              <a:ext cx="1006172" cy="777200"/>
            </a:xfrm>
            <a:prstGeom prst="rect">
              <a:avLst/>
            </a:prstGeom>
          </p:spPr>
        </p:pic>
        <p:pic>
          <p:nvPicPr>
            <p:cNvPr id="51" name="Рисунок 50"/>
            <p:cNvPicPr>
              <a:picLocks noChangeAspect="1"/>
            </p:cNvPicPr>
            <p:nvPr/>
          </p:nvPicPr>
          <p:blipFill>
            <a:blip r:embed="rId3"/>
            <a:stretch>
              <a:fillRect/>
            </a:stretch>
          </p:blipFill>
          <p:spPr>
            <a:xfrm>
              <a:off x="-2017444" y="7160250"/>
              <a:ext cx="1006172" cy="777200"/>
            </a:xfrm>
            <a:prstGeom prst="rect">
              <a:avLst/>
            </a:prstGeom>
          </p:spPr>
        </p:pic>
      </p:grpSp>
      <p:grpSp>
        <p:nvGrpSpPr>
          <p:cNvPr id="32" name="Группа 31"/>
          <p:cNvGrpSpPr/>
          <p:nvPr/>
        </p:nvGrpSpPr>
        <p:grpSpPr>
          <a:xfrm>
            <a:off x="394702" y="4378950"/>
            <a:ext cx="1874052" cy="777200"/>
            <a:chOff x="-1874052" y="8554833"/>
            <a:chExt cx="1874052" cy="777200"/>
          </a:xfrm>
        </p:grpSpPr>
        <p:pic>
          <p:nvPicPr>
            <p:cNvPr id="33" name="Рисунок 32"/>
            <p:cNvPicPr>
              <a:picLocks noChangeAspect="1"/>
            </p:cNvPicPr>
            <p:nvPr/>
          </p:nvPicPr>
          <p:blipFill>
            <a:blip r:embed="rId3"/>
            <a:stretch>
              <a:fillRect/>
            </a:stretch>
          </p:blipFill>
          <p:spPr>
            <a:xfrm>
              <a:off x="-1006172" y="8554833"/>
              <a:ext cx="1006172" cy="777200"/>
            </a:xfrm>
            <a:prstGeom prst="rect">
              <a:avLst/>
            </a:prstGeom>
          </p:spPr>
        </p:pic>
        <p:pic>
          <p:nvPicPr>
            <p:cNvPr id="34" name="Рисунок 33"/>
            <p:cNvPicPr>
              <a:picLocks noChangeAspect="1"/>
            </p:cNvPicPr>
            <p:nvPr/>
          </p:nvPicPr>
          <p:blipFill>
            <a:blip r:embed="rId3"/>
            <a:stretch>
              <a:fillRect/>
            </a:stretch>
          </p:blipFill>
          <p:spPr>
            <a:xfrm>
              <a:off x="-1440112" y="8554833"/>
              <a:ext cx="1006172" cy="777200"/>
            </a:xfrm>
            <a:prstGeom prst="rect">
              <a:avLst/>
            </a:prstGeom>
          </p:spPr>
        </p:pic>
        <p:pic>
          <p:nvPicPr>
            <p:cNvPr id="38" name="Рисунок 37"/>
            <p:cNvPicPr>
              <a:picLocks noChangeAspect="1"/>
            </p:cNvPicPr>
            <p:nvPr/>
          </p:nvPicPr>
          <p:blipFill>
            <a:blip r:embed="rId3"/>
            <a:stretch>
              <a:fillRect/>
            </a:stretch>
          </p:blipFill>
          <p:spPr>
            <a:xfrm>
              <a:off x="-1874052" y="8554833"/>
              <a:ext cx="1006172" cy="777200"/>
            </a:xfrm>
            <a:prstGeom prst="rect">
              <a:avLst/>
            </a:prstGeom>
          </p:spPr>
        </p:pic>
      </p:grpSp>
      <p:pic>
        <p:nvPicPr>
          <p:cNvPr id="10" name="Рисунок 9"/>
          <p:cNvPicPr>
            <a:picLocks noChangeAspect="1"/>
          </p:cNvPicPr>
          <p:nvPr/>
        </p:nvPicPr>
        <p:blipFill>
          <a:blip r:embed="rId4"/>
          <a:stretch>
            <a:fillRect/>
          </a:stretch>
        </p:blipFill>
        <p:spPr>
          <a:xfrm>
            <a:off x="0" y="-22344"/>
            <a:ext cx="12192000" cy="786133"/>
          </a:xfrm>
          <a:prstGeom prst="rect">
            <a:avLst/>
          </a:prstGeom>
          <a:effectLst>
            <a:outerShdw blurRad="50800" dist="38100" dir="5400000" algn="t" rotWithShape="0">
              <a:prstClr val="black">
                <a:alpha val="40000"/>
              </a:prstClr>
            </a:outerShdw>
          </a:effectLst>
        </p:spPr>
      </p:pic>
      <p:pic>
        <p:nvPicPr>
          <p:cNvPr id="9" name="Рисунок 8"/>
          <p:cNvPicPr>
            <a:picLocks noChangeAspect="1"/>
          </p:cNvPicPr>
          <p:nvPr/>
        </p:nvPicPr>
        <p:blipFill>
          <a:blip r:embed="rId5"/>
          <a:stretch>
            <a:fillRect/>
          </a:stretch>
        </p:blipFill>
        <p:spPr>
          <a:xfrm>
            <a:off x="-254635" y="1946658"/>
            <a:ext cx="13065760" cy="1011784"/>
          </a:xfrm>
          <a:prstGeom prst="rect">
            <a:avLst/>
          </a:prstGeom>
          <a:effectLst>
            <a:outerShdw blurRad="50800" dist="38100" dir="8100000" algn="tr" rotWithShape="0">
              <a:prstClr val="black">
                <a:alpha val="40000"/>
              </a:prstClr>
            </a:outerShdw>
          </a:effectLst>
        </p:spPr>
      </p:pic>
      <p:pic>
        <p:nvPicPr>
          <p:cNvPr id="61" name="Рисунок 60"/>
          <p:cNvPicPr>
            <a:picLocks noChangeAspect="1"/>
          </p:cNvPicPr>
          <p:nvPr/>
        </p:nvPicPr>
        <p:blipFill>
          <a:blip r:embed="rId6"/>
          <a:stretch>
            <a:fillRect/>
          </a:stretch>
        </p:blipFill>
        <p:spPr>
          <a:xfrm>
            <a:off x="-1011272" y="850900"/>
            <a:ext cx="13464529" cy="1020314"/>
          </a:xfrm>
          <a:prstGeom prst="rect">
            <a:avLst/>
          </a:prstGeom>
          <a:effectLst>
            <a:outerShdw blurRad="50800" dist="38100" dir="8100000" algn="tr" rotWithShape="0">
              <a:prstClr val="black">
                <a:alpha val="40000"/>
              </a:prstClr>
            </a:outerShdw>
          </a:effectLst>
        </p:spPr>
      </p:pic>
      <p:sp>
        <p:nvSpPr>
          <p:cNvPr id="2" name="Заголовок 1"/>
          <p:cNvSpPr>
            <a:spLocks noGrp="1"/>
          </p:cNvSpPr>
          <p:nvPr>
            <p:ph type="ctrTitle"/>
          </p:nvPr>
        </p:nvSpPr>
        <p:spPr>
          <a:xfrm>
            <a:off x="1524000" y="123825"/>
            <a:ext cx="9144000" cy="565150"/>
          </a:xfrm>
        </p:spPr>
        <p:txBody>
          <a:bodyPr>
            <a:normAutofit fontScale="90000"/>
          </a:bodyPr>
          <a:lstStyle/>
          <a:p>
            <a:r>
              <a:rPr lang="ru-RU"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Интеллектуальная агрегация </a:t>
            </a:r>
            <a:endParaRPr lang="ru-RU"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sp>
        <p:nvSpPr>
          <p:cNvPr id="3" name="Подзаголовок 2"/>
          <p:cNvSpPr>
            <a:spLocks noGrp="1"/>
          </p:cNvSpPr>
          <p:nvPr>
            <p:ph type="subTitle" idx="1"/>
          </p:nvPr>
        </p:nvSpPr>
        <p:spPr>
          <a:xfrm>
            <a:off x="2133600" y="883032"/>
            <a:ext cx="9972675" cy="917193"/>
          </a:xfrm>
        </p:spPr>
        <p:txBody>
          <a:bodyPr>
            <a:noAutofit/>
          </a:body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Всех вышеперечисленных недостатков лишён режим агрегации трафика. Алгоритм </a:t>
            </a:r>
            <a:r>
              <a:rPr lang="en-US" sz="1800" dirty="0" smtClean="0">
                <a:solidFill>
                  <a:srgbClr val="0070C0"/>
                </a:solidFill>
                <a:latin typeface="Arial" panose="020B0604020202020204" pitchFamily="34" charset="0"/>
                <a:cs typeface="Arial" panose="020B0604020202020204" pitchFamily="34" charset="0"/>
              </a:rPr>
              <a:t>peer-to-packets </a:t>
            </a:r>
            <a:r>
              <a:rPr lang="ru-RU" sz="1800" dirty="0" smtClean="0">
                <a:solidFill>
                  <a:srgbClr val="0070C0"/>
                </a:solidFill>
                <a:latin typeface="Arial" panose="020B0604020202020204" pitchFamily="34" charset="0"/>
                <a:cs typeface="Arial" panose="020B0604020202020204" pitchFamily="34" charset="0"/>
              </a:rPr>
              <a:t>работает не с сессиями, а с пакетами данных, которые параллельно отправляются во все каналы пропорционально их пропускной способности.</a:t>
            </a:r>
          </a:p>
          <a:p>
            <a:pPr algn="just"/>
            <a:endParaRPr lang="ru-RU" sz="1800" dirty="0">
              <a:solidFill>
                <a:srgbClr val="0070C0"/>
              </a:solidFill>
              <a:latin typeface="Arial" panose="020B0604020202020204" pitchFamily="34" charset="0"/>
              <a:cs typeface="Arial" panose="020B0604020202020204" pitchFamily="34" charset="0"/>
            </a:endParaRPr>
          </a:p>
          <a:p>
            <a:pPr algn="just"/>
            <a:endParaRPr lang="ru-RU" sz="1800" dirty="0">
              <a:solidFill>
                <a:srgbClr val="0070C0"/>
              </a:solidFill>
              <a:latin typeface="Arial" panose="020B0604020202020204" pitchFamily="34" charset="0"/>
              <a:cs typeface="Arial" panose="020B0604020202020204" pitchFamily="34" charset="0"/>
            </a:endParaRPr>
          </a:p>
        </p:txBody>
      </p:sp>
      <p:sp>
        <p:nvSpPr>
          <p:cNvPr id="31" name="Подзаголовок 2"/>
          <p:cNvSpPr txBox="1">
            <a:spLocks/>
          </p:cNvSpPr>
          <p:nvPr/>
        </p:nvSpPr>
        <p:spPr>
          <a:xfrm>
            <a:off x="331477" y="1967635"/>
            <a:ext cx="9866260" cy="91719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Скорость радиоканалов - величина постоянно изменяющаяся. Алгоритм агрегации чутко реагирует на текущие изменения и в реальном времени перестраивается под новые характеристики каналов.</a:t>
            </a:r>
          </a:p>
          <a:p>
            <a:pPr algn="just"/>
            <a:endParaRPr lang="ru-RU" sz="1800" dirty="0">
              <a:solidFill>
                <a:srgbClr val="0070C0"/>
              </a:solidFill>
              <a:latin typeface="Arial" panose="020B0604020202020204" pitchFamily="34" charset="0"/>
              <a:cs typeface="Arial" panose="020B0604020202020204" pitchFamily="34" charset="0"/>
            </a:endParaRPr>
          </a:p>
        </p:txBody>
      </p:sp>
      <p:pic>
        <p:nvPicPr>
          <p:cNvPr id="13" name="Рисунок 12"/>
          <p:cNvPicPr>
            <a:picLocks noChangeAspect="1"/>
          </p:cNvPicPr>
          <p:nvPr/>
        </p:nvPicPr>
        <p:blipFill>
          <a:blip r:embed="rId7"/>
          <a:stretch>
            <a:fillRect/>
          </a:stretch>
        </p:blipFill>
        <p:spPr>
          <a:xfrm>
            <a:off x="4105893" y="3007994"/>
            <a:ext cx="3014044" cy="1516381"/>
          </a:xfrm>
          <a:prstGeom prst="rect">
            <a:avLst/>
          </a:prstGeom>
        </p:spPr>
      </p:pic>
      <p:pic>
        <p:nvPicPr>
          <p:cNvPr id="17" name="Рисунок 16"/>
          <p:cNvPicPr>
            <a:picLocks noChangeAspect="1"/>
          </p:cNvPicPr>
          <p:nvPr/>
        </p:nvPicPr>
        <p:blipFill>
          <a:blip r:embed="rId7"/>
          <a:stretch>
            <a:fillRect/>
          </a:stretch>
        </p:blipFill>
        <p:spPr>
          <a:xfrm>
            <a:off x="4105893" y="4571244"/>
            <a:ext cx="3014044" cy="1124706"/>
          </a:xfrm>
          <a:prstGeom prst="rect">
            <a:avLst/>
          </a:prstGeom>
        </p:spPr>
      </p:pic>
      <p:pic>
        <p:nvPicPr>
          <p:cNvPr id="35" name="Рисунок 34"/>
          <p:cNvPicPr>
            <a:picLocks noChangeAspect="1"/>
          </p:cNvPicPr>
          <p:nvPr/>
        </p:nvPicPr>
        <p:blipFill>
          <a:blip r:embed="rId7"/>
          <a:stretch>
            <a:fillRect/>
          </a:stretch>
        </p:blipFill>
        <p:spPr>
          <a:xfrm>
            <a:off x="4105893" y="5745480"/>
            <a:ext cx="3014044" cy="823634"/>
          </a:xfrm>
          <a:prstGeom prst="rect">
            <a:avLst/>
          </a:prstGeom>
        </p:spPr>
      </p:pic>
      <p:pic>
        <p:nvPicPr>
          <p:cNvPr id="18" name="Рисунок 17"/>
          <p:cNvPicPr>
            <a:picLocks noChangeAspect="1"/>
          </p:cNvPicPr>
          <p:nvPr/>
        </p:nvPicPr>
        <p:blipFill>
          <a:blip r:embed="rId8"/>
          <a:stretch>
            <a:fillRect/>
          </a:stretch>
        </p:blipFill>
        <p:spPr>
          <a:xfrm>
            <a:off x="5144120" y="3578584"/>
            <a:ext cx="1153744" cy="375200"/>
          </a:xfrm>
          <a:prstGeom prst="rect">
            <a:avLst/>
          </a:prstGeom>
        </p:spPr>
      </p:pic>
      <p:pic>
        <p:nvPicPr>
          <p:cNvPr id="19" name="Рисунок 18"/>
          <p:cNvPicPr>
            <a:picLocks noChangeAspect="1"/>
          </p:cNvPicPr>
          <p:nvPr/>
        </p:nvPicPr>
        <p:blipFill>
          <a:blip r:embed="rId9"/>
          <a:stretch>
            <a:fillRect/>
          </a:stretch>
        </p:blipFill>
        <p:spPr>
          <a:xfrm>
            <a:off x="5144120" y="4945997"/>
            <a:ext cx="1153744" cy="375200"/>
          </a:xfrm>
          <a:prstGeom prst="rect">
            <a:avLst/>
          </a:prstGeom>
        </p:spPr>
      </p:pic>
      <p:pic>
        <p:nvPicPr>
          <p:cNvPr id="24" name="Рисунок 23"/>
          <p:cNvPicPr>
            <a:picLocks noChangeAspect="1"/>
          </p:cNvPicPr>
          <p:nvPr/>
        </p:nvPicPr>
        <p:blipFill>
          <a:blip r:embed="rId10"/>
          <a:stretch>
            <a:fillRect/>
          </a:stretch>
        </p:blipFill>
        <p:spPr>
          <a:xfrm>
            <a:off x="5144120" y="5978795"/>
            <a:ext cx="1153744" cy="375200"/>
          </a:xfrm>
          <a:prstGeom prst="rect">
            <a:avLst/>
          </a:prstGeom>
        </p:spPr>
      </p:pic>
      <p:pic>
        <p:nvPicPr>
          <p:cNvPr id="30" name="Рисунок 29"/>
          <p:cNvPicPr>
            <a:picLocks noChangeAspect="1"/>
          </p:cNvPicPr>
          <p:nvPr/>
        </p:nvPicPr>
        <p:blipFill>
          <a:blip r:embed="rId11"/>
          <a:stretch>
            <a:fillRect/>
          </a:stretch>
        </p:blipFill>
        <p:spPr>
          <a:xfrm>
            <a:off x="4779294" y="4567250"/>
            <a:ext cx="1949738" cy="375200"/>
          </a:xfrm>
          <a:prstGeom prst="rect">
            <a:avLst/>
          </a:prstGeom>
        </p:spPr>
      </p:pic>
      <p:pic>
        <p:nvPicPr>
          <p:cNvPr id="36" name="Рисунок 35"/>
          <p:cNvPicPr>
            <a:picLocks noChangeAspect="1"/>
          </p:cNvPicPr>
          <p:nvPr/>
        </p:nvPicPr>
        <p:blipFill>
          <a:blip r:embed="rId12"/>
          <a:stretch>
            <a:fillRect/>
          </a:stretch>
        </p:blipFill>
        <p:spPr>
          <a:xfrm>
            <a:off x="4855316" y="5741665"/>
            <a:ext cx="1797694" cy="375200"/>
          </a:xfrm>
          <a:prstGeom prst="rect">
            <a:avLst/>
          </a:prstGeom>
        </p:spPr>
      </p:pic>
      <p:pic>
        <p:nvPicPr>
          <p:cNvPr id="37" name="Рисунок 36"/>
          <p:cNvPicPr>
            <a:picLocks noChangeAspect="1"/>
          </p:cNvPicPr>
          <p:nvPr/>
        </p:nvPicPr>
        <p:blipFill>
          <a:blip r:embed="rId13"/>
          <a:stretch>
            <a:fillRect/>
          </a:stretch>
        </p:blipFill>
        <p:spPr>
          <a:xfrm>
            <a:off x="4737179" y="3080218"/>
            <a:ext cx="1967625" cy="375200"/>
          </a:xfrm>
          <a:prstGeom prst="rect">
            <a:avLst/>
          </a:prstGeom>
        </p:spPr>
      </p:pic>
      <p:pic>
        <p:nvPicPr>
          <p:cNvPr id="45" name="Рисунок 44"/>
          <p:cNvPicPr>
            <a:picLocks noChangeAspect="1"/>
          </p:cNvPicPr>
          <p:nvPr/>
        </p:nvPicPr>
        <p:blipFill>
          <a:blip r:embed="rId3"/>
          <a:stretch>
            <a:fillRect/>
          </a:stretch>
        </p:blipFill>
        <p:spPr>
          <a:xfrm>
            <a:off x="-10444356" y="3766184"/>
            <a:ext cx="2414813" cy="1865280"/>
          </a:xfrm>
          <a:prstGeom prst="rect">
            <a:avLst/>
          </a:prstGeom>
        </p:spPr>
      </p:pic>
      <p:pic>
        <p:nvPicPr>
          <p:cNvPr id="39" name="Рисунок 38"/>
          <p:cNvPicPr>
            <a:picLocks noChangeAspect="1"/>
          </p:cNvPicPr>
          <p:nvPr/>
        </p:nvPicPr>
        <p:blipFill>
          <a:blip r:embed="rId3"/>
          <a:stretch>
            <a:fillRect/>
          </a:stretch>
        </p:blipFill>
        <p:spPr>
          <a:xfrm>
            <a:off x="8237652" y="3766184"/>
            <a:ext cx="2414813" cy="1865280"/>
          </a:xfrm>
          <a:prstGeom prst="rect">
            <a:avLst/>
          </a:prstGeom>
        </p:spPr>
      </p:pic>
    </p:spTree>
    <p:extLst>
      <p:ext uri="{BB962C8B-B14F-4D97-AF65-F5344CB8AC3E}">
        <p14:creationId xmlns:p14="http://schemas.microsoft.com/office/powerpoint/2010/main" val="22036914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0-#ppt_w/2"/>
                                          </p:val>
                                        </p:tav>
                                        <p:tav tm="100000">
                                          <p:val>
                                            <p:strVal val="#ppt_x"/>
                                          </p:val>
                                        </p:tav>
                                      </p:tavLst>
                                    </p:anim>
                                    <p:anim calcmode="lin" valueType="num">
                                      <p:cBhvr additive="base">
                                        <p:cTn id="8" dur="500" fill="hold"/>
                                        <p:tgtEl>
                                          <p:spTgt spid="9"/>
                                        </p:tgtEl>
                                        <p:attrNameLst>
                                          <p:attrName>ppt_y</p:attrName>
                                        </p:attrNameLst>
                                      </p:cBhvr>
                                      <p:tavLst>
                                        <p:tav tm="0">
                                          <p:val>
                                            <p:strVal val="#ppt_y"/>
                                          </p:val>
                                        </p:tav>
                                        <p:tav tm="100000">
                                          <p:val>
                                            <p:strVal val="#ppt_y"/>
                                          </p:val>
                                        </p:tav>
                                      </p:tavLst>
                                    </p:anim>
                                  </p:childTnLst>
                                </p:cTn>
                              </p:par>
                              <p:par>
                                <p:cTn id="9" presetID="2" presetClass="entr" presetSubtype="8" fill="hold" grpId="0" nodeType="withEffect">
                                  <p:stCondLst>
                                    <p:cond delay="0"/>
                                  </p:stCondLst>
                                  <p:childTnLst>
                                    <p:set>
                                      <p:cBhvr>
                                        <p:cTn id="10" dur="1" fill="hold">
                                          <p:stCondLst>
                                            <p:cond delay="0"/>
                                          </p:stCondLst>
                                        </p:cTn>
                                        <p:tgtEl>
                                          <p:spTgt spid="31"/>
                                        </p:tgtEl>
                                        <p:attrNameLst>
                                          <p:attrName>style.visibility</p:attrName>
                                        </p:attrNameLst>
                                      </p:cBhvr>
                                      <p:to>
                                        <p:strVal val="visible"/>
                                      </p:to>
                                    </p:set>
                                    <p:anim calcmode="lin" valueType="num">
                                      <p:cBhvr additive="base">
                                        <p:cTn id="11" dur="500" fill="hold"/>
                                        <p:tgtEl>
                                          <p:spTgt spid="31"/>
                                        </p:tgtEl>
                                        <p:attrNameLst>
                                          <p:attrName>ppt_x</p:attrName>
                                        </p:attrNameLst>
                                      </p:cBhvr>
                                      <p:tavLst>
                                        <p:tav tm="0">
                                          <p:val>
                                            <p:strVal val="0-#ppt_w/2"/>
                                          </p:val>
                                        </p:tav>
                                        <p:tav tm="100000">
                                          <p:val>
                                            <p:strVal val="#ppt_x"/>
                                          </p:val>
                                        </p:tav>
                                      </p:tavLst>
                                    </p:anim>
                                    <p:anim calcmode="lin" valueType="num">
                                      <p:cBhvr additive="base">
                                        <p:cTn id="12" dur="500" fill="hold"/>
                                        <p:tgtEl>
                                          <p:spTgt spid="31"/>
                                        </p:tgtEl>
                                        <p:attrNameLst>
                                          <p:attrName>ppt_y</p:attrName>
                                        </p:attrNameLst>
                                      </p:cBhvr>
                                      <p:tavLst>
                                        <p:tav tm="0">
                                          <p:val>
                                            <p:strVal val="#ppt_y"/>
                                          </p:val>
                                        </p:tav>
                                        <p:tav tm="100000">
                                          <p:val>
                                            <p:strVal val="#ppt_y"/>
                                          </p:val>
                                        </p:tav>
                                      </p:tavLst>
                                    </p:anim>
                                  </p:childTnLst>
                                </p:cTn>
                              </p:par>
                            </p:childTnLst>
                          </p:cTn>
                        </p:par>
                        <p:par>
                          <p:cTn id="13" fill="hold">
                            <p:stCondLst>
                              <p:cond delay="500"/>
                            </p:stCondLst>
                            <p:childTnLst>
                              <p:par>
                                <p:cTn id="14" presetID="6" presetClass="emph" presetSubtype="0" fill="hold" nodeType="afterEffect">
                                  <p:stCondLst>
                                    <p:cond delay="0"/>
                                  </p:stCondLst>
                                  <p:childTnLst>
                                    <p:animScale>
                                      <p:cBhvr>
                                        <p:cTn id="15" dur="2000" fill="hold"/>
                                        <p:tgtEl>
                                          <p:spTgt spid="13"/>
                                        </p:tgtEl>
                                      </p:cBhvr>
                                      <p:by x="100000" y="50000"/>
                                    </p:animScale>
                                  </p:childTnLst>
                                </p:cTn>
                              </p:par>
                              <p:par>
                                <p:cTn id="16" presetID="64" presetClass="path" presetSubtype="0" accel="50000" decel="50000" fill="hold" nodeType="withEffect">
                                  <p:stCondLst>
                                    <p:cond delay="0"/>
                                  </p:stCondLst>
                                  <p:childTnLst>
                                    <p:animMotion origin="layout" path="M 3.54167E-6 -4.07407E-6 L 3.54167E-6 -0.05208 " pathEditMode="relative" rAng="0" ptsTypes="AA">
                                      <p:cBhvr>
                                        <p:cTn id="17" dur="2000" fill="hold"/>
                                        <p:tgtEl>
                                          <p:spTgt spid="13"/>
                                        </p:tgtEl>
                                        <p:attrNameLst>
                                          <p:attrName>ppt_x</p:attrName>
                                          <p:attrName>ppt_y</p:attrName>
                                        </p:attrNameLst>
                                      </p:cBhvr>
                                      <p:rCtr x="0" y="-2616"/>
                                    </p:animMotion>
                                  </p:childTnLst>
                                </p:cTn>
                              </p:par>
                              <p:par>
                                <p:cTn id="18" presetID="64" presetClass="path" presetSubtype="0" accel="50000" decel="50000" fill="hold" nodeType="withEffect">
                                  <p:stCondLst>
                                    <p:cond delay="0"/>
                                  </p:stCondLst>
                                  <p:childTnLst>
                                    <p:animMotion origin="layout" path="M -6.25E-7 0.00834 L -6.25E-7 -0.05069 " pathEditMode="relative" rAng="0" ptsTypes="AA">
                                      <p:cBhvr>
                                        <p:cTn id="19" dur="2000" fill="hold"/>
                                        <p:tgtEl>
                                          <p:spTgt spid="18"/>
                                        </p:tgtEl>
                                        <p:attrNameLst>
                                          <p:attrName>ppt_x</p:attrName>
                                          <p:attrName>ppt_y</p:attrName>
                                        </p:attrNameLst>
                                      </p:cBhvr>
                                      <p:rCtr x="0" y="-2963"/>
                                    </p:animMotion>
                                  </p:childTnLst>
                                </p:cTn>
                              </p:par>
                              <p:par>
                                <p:cTn id="20" presetID="6" presetClass="emph" presetSubtype="0" fill="hold" nodeType="withEffect">
                                  <p:stCondLst>
                                    <p:cond delay="0"/>
                                  </p:stCondLst>
                                  <p:childTnLst>
                                    <p:animScale>
                                      <p:cBhvr>
                                        <p:cTn id="21" dur="2000" fill="hold"/>
                                        <p:tgtEl>
                                          <p:spTgt spid="17"/>
                                        </p:tgtEl>
                                      </p:cBhvr>
                                      <p:by x="100000" y="150000"/>
                                    </p:animScale>
                                  </p:childTnLst>
                                </p:cTn>
                              </p:par>
                              <p:par>
                                <p:cTn id="22" presetID="64" presetClass="path" presetSubtype="0" accel="50000" decel="50000" fill="hold" nodeType="withEffect">
                                  <p:stCondLst>
                                    <p:cond delay="0"/>
                                  </p:stCondLst>
                                  <p:childTnLst>
                                    <p:animMotion origin="layout" path="M 3.54167E-6 -1.11111E-6 L 3.54167E-6 -0.06667 " pathEditMode="relative" rAng="0" ptsTypes="AA">
                                      <p:cBhvr>
                                        <p:cTn id="23" dur="2000" fill="hold"/>
                                        <p:tgtEl>
                                          <p:spTgt spid="17"/>
                                        </p:tgtEl>
                                        <p:attrNameLst>
                                          <p:attrName>ppt_x</p:attrName>
                                          <p:attrName>ppt_y</p:attrName>
                                        </p:attrNameLst>
                                      </p:cBhvr>
                                      <p:rCtr x="0" y="-3333"/>
                                    </p:animMotion>
                                  </p:childTnLst>
                                </p:cTn>
                              </p:par>
                              <p:par>
                                <p:cTn id="24" presetID="64" presetClass="path" presetSubtype="0" accel="50000" decel="50000" fill="hold" nodeType="withEffect">
                                  <p:stCondLst>
                                    <p:cond delay="0"/>
                                  </p:stCondLst>
                                  <p:childTnLst>
                                    <p:animMotion origin="layout" path="M -6.25E-7 -1.11111E-6 L -6.25E-7 -0.07222 " pathEditMode="relative" rAng="0" ptsTypes="AA">
                                      <p:cBhvr>
                                        <p:cTn id="25" dur="2000" fill="hold"/>
                                        <p:tgtEl>
                                          <p:spTgt spid="19"/>
                                        </p:tgtEl>
                                        <p:attrNameLst>
                                          <p:attrName>ppt_x</p:attrName>
                                          <p:attrName>ppt_y</p:attrName>
                                        </p:attrNameLst>
                                      </p:cBhvr>
                                      <p:rCtr x="0" y="-3611"/>
                                    </p:animMotion>
                                  </p:childTnLst>
                                </p:cTn>
                              </p:par>
                              <p:par>
                                <p:cTn id="26" presetID="6" presetClass="emph" presetSubtype="0" fill="hold" nodeType="withEffect">
                                  <p:stCondLst>
                                    <p:cond delay="0"/>
                                  </p:stCondLst>
                                  <p:childTnLst>
                                    <p:animScale>
                                      <p:cBhvr>
                                        <p:cTn id="27" dur="2000" fill="hold"/>
                                        <p:tgtEl>
                                          <p:spTgt spid="35"/>
                                        </p:tgtEl>
                                      </p:cBhvr>
                                      <p:by x="100000" y="140000"/>
                                    </p:animScale>
                                  </p:childTnLst>
                                </p:cTn>
                              </p:par>
                              <p:par>
                                <p:cTn id="28" presetID="42" presetClass="path" presetSubtype="0" accel="50000" decel="50000" fill="hold" nodeType="withEffect">
                                  <p:stCondLst>
                                    <p:cond delay="0"/>
                                  </p:stCondLst>
                                  <p:childTnLst>
                                    <p:animMotion origin="layout" path="M -6.25E-7 1.11111E-6 L 0.00065 0.10555 " pathEditMode="relative" rAng="0" ptsTypes="AA">
                                      <p:cBhvr>
                                        <p:cTn id="29" dur="2000" fill="hold"/>
                                        <p:tgtEl>
                                          <p:spTgt spid="37"/>
                                        </p:tgtEl>
                                        <p:attrNameLst>
                                          <p:attrName>ppt_x</p:attrName>
                                          <p:attrName>ppt_y</p:attrName>
                                        </p:attrNameLst>
                                      </p:cBhvr>
                                      <p:rCtr x="26" y="5278"/>
                                    </p:animMotion>
                                  </p:childTnLst>
                                </p:cTn>
                              </p:par>
                              <p:par>
                                <p:cTn id="30" presetID="42" presetClass="path" presetSubtype="0" accel="50000" decel="50000" fill="hold" nodeType="withEffect">
                                  <p:stCondLst>
                                    <p:cond delay="0"/>
                                  </p:stCondLst>
                                  <p:childTnLst>
                                    <p:animMotion origin="layout" path="M 4.79167E-6 2.96296E-6 L 4.79167E-6 0.14398 " pathEditMode="relative" rAng="0" ptsTypes="AA">
                                      <p:cBhvr>
                                        <p:cTn id="31" dur="2000" fill="hold"/>
                                        <p:tgtEl>
                                          <p:spTgt spid="30"/>
                                        </p:tgtEl>
                                        <p:attrNameLst>
                                          <p:attrName>ppt_x</p:attrName>
                                          <p:attrName>ppt_y</p:attrName>
                                        </p:attrNameLst>
                                      </p:cBhvr>
                                      <p:rCtr x="0" y="7199"/>
                                    </p:animMotion>
                                  </p:childTnLst>
                                </p:cTn>
                              </p:par>
                              <p:par>
                                <p:cTn id="32" presetID="64" presetClass="path" presetSubtype="0" accel="50000" decel="50000" fill="hold" nodeType="withEffect">
                                  <p:stCondLst>
                                    <p:cond delay="0"/>
                                  </p:stCondLst>
                                  <p:childTnLst>
                                    <p:animMotion origin="layout" path="M 5E-6 -3.33333E-6 L -0.00273 -0.40277 " pathEditMode="relative" rAng="0" ptsTypes="AA">
                                      <p:cBhvr>
                                        <p:cTn id="33" dur="2000" fill="hold"/>
                                        <p:tgtEl>
                                          <p:spTgt spid="36"/>
                                        </p:tgtEl>
                                        <p:attrNameLst>
                                          <p:attrName>ppt_x</p:attrName>
                                          <p:attrName>ppt_y</p:attrName>
                                        </p:attrNameLst>
                                      </p:cBhvr>
                                      <p:rCtr x="-143" y="-20139"/>
                                    </p:animMotion>
                                  </p:childTnLst>
                                </p:cTn>
                              </p:par>
                            </p:childTnLst>
                          </p:cTn>
                        </p:par>
                        <p:par>
                          <p:cTn id="34" fill="hold">
                            <p:stCondLst>
                              <p:cond delay="2500"/>
                            </p:stCondLst>
                            <p:childTnLst>
                              <p:par>
                                <p:cTn id="35" presetID="63" presetClass="path" presetSubtype="0" repeatCount="indefinite" fill="hold" nodeType="afterEffect">
                                  <p:stCondLst>
                                    <p:cond delay="0"/>
                                  </p:stCondLst>
                                  <p:childTnLst>
                                    <p:animMotion origin="layout" path="M 2.08333E-6 -3.7037E-6 L 0.89609 0.00834 " pathEditMode="relative" rAng="0" ptsTypes="AA">
                                      <p:cBhvr>
                                        <p:cTn id="36" dur="3250" fill="hold"/>
                                        <p:tgtEl>
                                          <p:spTgt spid="45"/>
                                        </p:tgtEl>
                                        <p:attrNameLst>
                                          <p:attrName>ppt_x</p:attrName>
                                          <p:attrName>ppt_y</p:attrName>
                                        </p:attrNameLst>
                                      </p:cBhvr>
                                      <p:rCtr x="44805" y="417"/>
                                    </p:animMotion>
                                  </p:childTnLst>
                                  <p:subTnLst>
                                    <p:set>
                                      <p:cBhvr override="childStyle">
                                        <p:cTn dur="1" fill="hold" display="0" masterRel="sameClick" afterEffect="1">
                                          <p:stCondLst>
                                            <p:cond evt="end" delay="0">
                                              <p:tn val="35"/>
                                            </p:cond>
                                          </p:stCondLst>
                                        </p:cTn>
                                        <p:tgtEl>
                                          <p:spTgt spid="45"/>
                                        </p:tgtEl>
                                        <p:attrNameLst>
                                          <p:attrName>style.visibility</p:attrName>
                                        </p:attrNameLst>
                                      </p:cBhvr>
                                      <p:to>
                                        <p:strVal val="hidden"/>
                                      </p:to>
                                    </p:set>
                                  </p:subTnLst>
                                </p:cTn>
                              </p:par>
                            </p:childTnLst>
                          </p:cTn>
                        </p:par>
                        <p:par>
                          <p:cTn id="37" fill="hold">
                            <p:stCondLst>
                              <p:cond delay="5750"/>
                            </p:stCondLst>
                            <p:childTnLst>
                              <p:par>
                                <p:cTn id="38" presetID="1" presetClass="entr" presetSubtype="0" fill="hold" nodeType="afterEffect">
                                  <p:stCondLst>
                                    <p:cond delay="0"/>
                                  </p:stCondLst>
                                  <p:childTnLst>
                                    <p:set>
                                      <p:cBhvr>
                                        <p:cTn id="39" dur="1" fill="hold">
                                          <p:stCondLst>
                                            <p:cond delay="9"/>
                                          </p:stCondLst>
                                        </p:cTn>
                                        <p:tgtEl>
                                          <p:spTgt spid="32"/>
                                        </p:tgtEl>
                                        <p:attrNameLst>
                                          <p:attrName>style.visibility</p:attrName>
                                        </p:attrNameLst>
                                      </p:cBhvr>
                                      <p:to>
                                        <p:strVal val="visible"/>
                                      </p:to>
                                    </p:set>
                                  </p:childTnLst>
                                </p:cTn>
                              </p:par>
                              <p:par>
                                <p:cTn id="40" presetID="1" presetClass="entr" presetSubtype="0" fill="hold" nodeType="withEffect">
                                  <p:stCondLst>
                                    <p:cond delay="0"/>
                                  </p:stCondLst>
                                  <p:childTnLst>
                                    <p:set>
                                      <p:cBhvr>
                                        <p:cTn id="41" dur="1" fill="hold">
                                          <p:stCondLst>
                                            <p:cond delay="0"/>
                                          </p:stCondLst>
                                        </p:cTn>
                                        <p:tgtEl>
                                          <p:spTgt spid="4"/>
                                        </p:tgtEl>
                                        <p:attrNameLst>
                                          <p:attrName>style.visibility</p:attrName>
                                        </p:attrNameLst>
                                      </p:cBhvr>
                                      <p:to>
                                        <p:strVal val="visible"/>
                                      </p:to>
                                    </p:set>
                                  </p:childTnLst>
                                </p:cTn>
                              </p:par>
                              <p:par>
                                <p:cTn id="42" presetID="1" presetClass="entr" presetSubtype="0" fill="hold" nodeType="withEffect">
                                  <p:stCondLst>
                                    <p:cond delay="0"/>
                                  </p:stCondLst>
                                  <p:childTnLst>
                                    <p:set>
                                      <p:cBhvr>
                                        <p:cTn id="43" dur="1" fill="hold">
                                          <p:stCondLst>
                                            <p:cond delay="0"/>
                                          </p:stCondLst>
                                        </p:cTn>
                                        <p:tgtEl>
                                          <p:spTgt spid="49"/>
                                        </p:tgtEl>
                                        <p:attrNameLst>
                                          <p:attrName>style.visibility</p:attrName>
                                        </p:attrNameLst>
                                      </p:cBhvr>
                                      <p:to>
                                        <p:strVal val="visible"/>
                                      </p:to>
                                    </p:set>
                                  </p:childTnLst>
                                </p:cTn>
                              </p:par>
                              <p:par>
                                <p:cTn id="44" presetID="63" presetClass="path" presetSubtype="0" repeatCount="indefinite" fill="hold" nodeType="withEffect">
                                  <p:stCondLst>
                                    <p:cond delay="0"/>
                                  </p:stCondLst>
                                  <p:childTnLst>
                                    <p:animMotion origin="layout" path="M 0.00313 0.0037 L 0.66537 -0.01018 " pathEditMode="relative" rAng="0" ptsTypes="AA">
                                      <p:cBhvr>
                                        <p:cTn id="45" dur="3250" fill="hold"/>
                                        <p:tgtEl>
                                          <p:spTgt spid="32"/>
                                        </p:tgtEl>
                                        <p:attrNameLst>
                                          <p:attrName>ppt_x</p:attrName>
                                          <p:attrName>ppt_y</p:attrName>
                                        </p:attrNameLst>
                                      </p:cBhvr>
                                      <p:rCtr x="33698" y="-671"/>
                                    </p:animMotion>
                                  </p:childTnLst>
                                  <p:subTnLst>
                                    <p:set>
                                      <p:cBhvr override="childStyle">
                                        <p:cTn dur="1" fill="hold" display="0" masterRel="sameClick" afterEffect="1">
                                          <p:stCondLst>
                                            <p:cond evt="end" delay="0">
                                              <p:tn val="44"/>
                                            </p:cond>
                                          </p:stCondLst>
                                        </p:cTn>
                                        <p:tgtEl>
                                          <p:spTgt spid="32"/>
                                        </p:tgtEl>
                                        <p:attrNameLst>
                                          <p:attrName>style.visibility</p:attrName>
                                        </p:attrNameLst>
                                      </p:cBhvr>
                                      <p:to>
                                        <p:strVal val="hidden"/>
                                      </p:to>
                                    </p:set>
                                  </p:subTnLst>
                                </p:cTn>
                              </p:par>
                              <p:par>
                                <p:cTn id="46" presetID="37" presetClass="path" presetSubtype="0" repeatCount="indefinite" fill="hold" nodeType="withEffect">
                                  <p:stCondLst>
                                    <p:cond delay="0"/>
                                  </p:stCondLst>
                                  <p:childTnLst>
                                    <p:animMotion origin="layout" path="M 2.91667E-6 -2.96296E-6 L 0.17669 0.07685 C 0.21367 0.09375 0.26901 0.10394 0.32721 0.10394 C 0.3931 0.10394 0.44609 0.09375 0.48294 0.07685 L 0.66015 -2.96296E-6 " pathEditMode="relative" rAng="0" ptsTypes="AAAAA">
                                      <p:cBhvr>
                                        <p:cTn id="47" dur="3250" fill="hold"/>
                                        <p:tgtEl>
                                          <p:spTgt spid="4"/>
                                        </p:tgtEl>
                                        <p:attrNameLst>
                                          <p:attrName>ppt_x</p:attrName>
                                          <p:attrName>ppt_y</p:attrName>
                                        </p:attrNameLst>
                                      </p:cBhvr>
                                      <p:rCtr x="33008" y="5185"/>
                                    </p:animMotion>
                                  </p:childTnLst>
                                  <p:subTnLst>
                                    <p:set>
                                      <p:cBhvr override="childStyle">
                                        <p:cTn dur="1" fill="hold" display="0" masterRel="sameClick" afterEffect="1">
                                          <p:stCondLst>
                                            <p:cond evt="end" delay="0">
                                              <p:tn val="46"/>
                                            </p:cond>
                                          </p:stCondLst>
                                        </p:cTn>
                                        <p:tgtEl>
                                          <p:spTgt spid="4"/>
                                        </p:tgtEl>
                                        <p:attrNameLst>
                                          <p:attrName>style.visibility</p:attrName>
                                        </p:attrNameLst>
                                      </p:cBhvr>
                                      <p:to>
                                        <p:strVal val="hidden"/>
                                      </p:to>
                                    </p:set>
                                  </p:subTnLst>
                                </p:cTn>
                              </p:par>
                              <p:par>
                                <p:cTn id="48" presetID="44" presetClass="path" presetSubtype="0" repeatCount="indefinite" fill="hold" nodeType="withEffect">
                                  <p:stCondLst>
                                    <p:cond delay="0"/>
                                  </p:stCondLst>
                                  <p:childTnLst>
                                    <p:animMotion origin="layout" path="M -2.5E-6 -0.02176 L 0.18047 -0.10232 C 0.2181 -0.12014 0.27448 -0.12917 0.33373 -0.12917 C 0.40104 -0.12917 0.45508 -0.12014 0.49271 -0.10232 L 0.67344 -0.02176 " pathEditMode="relative" rAng="0" ptsTypes="AAAAA">
                                      <p:cBhvr>
                                        <p:cTn id="49" dur="3250" fill="hold"/>
                                        <p:tgtEl>
                                          <p:spTgt spid="49"/>
                                        </p:tgtEl>
                                        <p:attrNameLst>
                                          <p:attrName>ppt_x</p:attrName>
                                          <p:attrName>ppt_y</p:attrName>
                                        </p:attrNameLst>
                                      </p:cBhvr>
                                      <p:rCtr x="33672" y="-5370"/>
                                    </p:animMotion>
                                  </p:childTnLst>
                                </p:cTn>
                              </p:par>
                            </p:childTnLst>
                          </p:cTn>
                        </p:par>
                        <p:par>
                          <p:cTn id="50" fill="hold">
                            <p:stCondLst>
                              <p:cond delay="9000"/>
                            </p:stCondLst>
                            <p:childTnLst>
                              <p:par>
                                <p:cTn id="51" presetID="1" presetClass="entr" presetSubtype="0" fill="hold" nodeType="afterEffect">
                                  <p:stCondLst>
                                    <p:cond delay="0"/>
                                  </p:stCondLst>
                                  <p:childTnLst>
                                    <p:set>
                                      <p:cBhvr>
                                        <p:cTn id="52" dur="1" fill="hold">
                                          <p:stCondLst>
                                            <p:cond delay="0"/>
                                          </p:stCondLst>
                                        </p:cTn>
                                        <p:tgtEl>
                                          <p:spTgt spid="39"/>
                                        </p:tgtEl>
                                        <p:attrNameLst>
                                          <p:attrName>style.visibility</p:attrName>
                                        </p:attrNameLst>
                                      </p:cBhvr>
                                      <p:to>
                                        <p:strVal val="visible"/>
                                      </p:to>
                                    </p:set>
                                  </p:childTnLst>
                                </p:cTn>
                              </p:par>
                              <p:par>
                                <p:cTn id="53" presetID="63" presetClass="path" presetSubtype="0" repeatCount="indefinite" fill="hold" nodeType="withEffect">
                                  <p:stCondLst>
                                    <p:cond delay="0"/>
                                  </p:stCondLst>
                                  <p:childTnLst>
                                    <p:animMotion origin="layout" path="M 6.25E-7 -3.7037E-6 L 0.89049 -3.7037E-6 " pathEditMode="relative" rAng="0" ptsTypes="AA">
                                      <p:cBhvr>
                                        <p:cTn id="54" dur="3250" fill="hold"/>
                                        <p:tgtEl>
                                          <p:spTgt spid="39"/>
                                        </p:tgtEl>
                                        <p:attrNameLst>
                                          <p:attrName>ppt_x</p:attrName>
                                          <p:attrName>ppt_y</p:attrName>
                                        </p:attrNameLst>
                                      </p:cBhvr>
                                      <p:rCtr x="44518"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2000" b="-12000"/>
          </a:stretch>
        </a:blipFill>
        <a:effectLst/>
      </p:bgPr>
    </p:bg>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stretch>
            <a:fillRect/>
          </a:stretch>
        </p:blipFill>
        <p:spPr>
          <a:xfrm>
            <a:off x="0" y="-22344"/>
            <a:ext cx="12192000" cy="786133"/>
          </a:xfrm>
          <a:prstGeom prst="rect">
            <a:avLst/>
          </a:prstGeom>
          <a:effectLst>
            <a:outerShdw blurRad="50800" dist="38100" dir="5400000" algn="t" rotWithShape="0">
              <a:prstClr val="black">
                <a:alpha val="40000"/>
              </a:prstClr>
            </a:outerShdw>
          </a:effectLst>
        </p:spPr>
      </p:pic>
      <p:pic>
        <p:nvPicPr>
          <p:cNvPr id="9" name="Рисунок 8"/>
          <p:cNvPicPr>
            <a:picLocks noChangeAspect="1"/>
          </p:cNvPicPr>
          <p:nvPr/>
        </p:nvPicPr>
        <p:blipFill>
          <a:blip r:embed="rId4"/>
          <a:stretch>
            <a:fillRect/>
          </a:stretch>
        </p:blipFill>
        <p:spPr>
          <a:xfrm>
            <a:off x="-254635" y="1138099"/>
            <a:ext cx="13065760" cy="1477443"/>
          </a:xfrm>
          <a:prstGeom prst="rect">
            <a:avLst/>
          </a:prstGeom>
          <a:effectLst>
            <a:outerShdw blurRad="50800" dist="38100" dir="8100000" algn="tr" rotWithShape="0">
              <a:prstClr val="black">
                <a:alpha val="40000"/>
              </a:prstClr>
            </a:outerShdw>
          </a:effectLst>
        </p:spPr>
      </p:pic>
      <p:sp>
        <p:nvSpPr>
          <p:cNvPr id="2" name="Заголовок 1"/>
          <p:cNvSpPr>
            <a:spLocks noGrp="1"/>
          </p:cNvSpPr>
          <p:nvPr>
            <p:ph type="ctrTitle"/>
          </p:nvPr>
        </p:nvSpPr>
        <p:spPr>
          <a:xfrm>
            <a:off x="1524000" y="123825"/>
            <a:ext cx="9144000" cy="565150"/>
          </a:xfrm>
        </p:spPr>
        <p:txBody>
          <a:bodyPr>
            <a:normAutofit fontScale="90000"/>
          </a:bodyPr>
          <a:lstStyle/>
          <a:p>
            <a:r>
              <a:rPr lang="ru-RU"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Интеллектуальная агрегация</a:t>
            </a:r>
            <a:endParaRPr lang="ru-RU"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pic>
        <p:nvPicPr>
          <p:cNvPr id="22" name="Рисунок 21"/>
          <p:cNvPicPr>
            <a:picLocks noChangeAspect="1"/>
          </p:cNvPicPr>
          <p:nvPr/>
        </p:nvPicPr>
        <p:blipFill>
          <a:blip r:embed="rId5"/>
          <a:stretch>
            <a:fillRect/>
          </a:stretch>
        </p:blipFill>
        <p:spPr>
          <a:xfrm>
            <a:off x="-10421815" y="4186970"/>
            <a:ext cx="2414813" cy="1865280"/>
          </a:xfrm>
          <a:prstGeom prst="rect">
            <a:avLst/>
          </a:prstGeom>
        </p:spPr>
      </p:pic>
      <p:sp>
        <p:nvSpPr>
          <p:cNvPr id="31" name="Подзаголовок 2"/>
          <p:cNvSpPr txBox="1">
            <a:spLocks/>
          </p:cNvSpPr>
          <p:nvPr/>
        </p:nvSpPr>
        <p:spPr>
          <a:xfrm>
            <a:off x="331477" y="1320117"/>
            <a:ext cx="9866260" cy="11182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Для пользователя все каналы выглядят как единый (агрегированный) канал. Нет необходимости резервировать трафик, не страшна деградация каналов, пропускная способность почти равна суммарной пропускной способности всех каналов (при наилучших условиях на сети).</a:t>
            </a:r>
          </a:p>
          <a:p>
            <a:pPr algn="just"/>
            <a:endParaRPr lang="ru-RU" sz="1800" dirty="0">
              <a:solidFill>
                <a:srgbClr val="0070C0"/>
              </a:solidFill>
              <a:latin typeface="Arial" panose="020B0604020202020204" pitchFamily="34" charset="0"/>
              <a:cs typeface="Arial" panose="020B0604020202020204" pitchFamily="34" charset="0"/>
            </a:endParaRPr>
          </a:p>
        </p:txBody>
      </p:sp>
      <p:grpSp>
        <p:nvGrpSpPr>
          <p:cNvPr id="25" name="Группа 24"/>
          <p:cNvGrpSpPr/>
          <p:nvPr/>
        </p:nvGrpSpPr>
        <p:grpSpPr>
          <a:xfrm>
            <a:off x="-4358924" y="3546046"/>
            <a:ext cx="3500072" cy="2629162"/>
            <a:chOff x="-3699497" y="5338270"/>
            <a:chExt cx="3500072" cy="2629162"/>
          </a:xfrm>
        </p:grpSpPr>
        <p:pic>
          <p:nvPicPr>
            <p:cNvPr id="26" name="Рисунок 25"/>
            <p:cNvPicPr>
              <a:picLocks noChangeAspect="1"/>
            </p:cNvPicPr>
            <p:nvPr/>
          </p:nvPicPr>
          <p:blipFill>
            <a:blip r:embed="rId6"/>
            <a:stretch>
              <a:fillRect/>
            </a:stretch>
          </p:blipFill>
          <p:spPr>
            <a:xfrm>
              <a:off x="-2211769" y="5338270"/>
              <a:ext cx="2012344" cy="1554400"/>
            </a:xfrm>
            <a:prstGeom prst="rect">
              <a:avLst/>
            </a:prstGeom>
          </p:spPr>
        </p:pic>
        <p:pic>
          <p:nvPicPr>
            <p:cNvPr id="30" name="Рисунок 29"/>
            <p:cNvPicPr>
              <a:picLocks noChangeAspect="1"/>
            </p:cNvPicPr>
            <p:nvPr/>
          </p:nvPicPr>
          <p:blipFill>
            <a:blip r:embed="rId7"/>
            <a:stretch>
              <a:fillRect/>
            </a:stretch>
          </p:blipFill>
          <p:spPr>
            <a:xfrm>
              <a:off x="-3699497" y="5817908"/>
              <a:ext cx="2012344" cy="1554400"/>
            </a:xfrm>
            <a:prstGeom prst="rect">
              <a:avLst/>
            </a:prstGeom>
          </p:spPr>
        </p:pic>
        <p:pic>
          <p:nvPicPr>
            <p:cNvPr id="35" name="Рисунок 34"/>
            <p:cNvPicPr>
              <a:picLocks noChangeAspect="1"/>
            </p:cNvPicPr>
            <p:nvPr/>
          </p:nvPicPr>
          <p:blipFill>
            <a:blip r:embed="rId5"/>
            <a:stretch>
              <a:fillRect/>
            </a:stretch>
          </p:blipFill>
          <p:spPr>
            <a:xfrm>
              <a:off x="-2617412" y="6413032"/>
              <a:ext cx="2012344" cy="1554400"/>
            </a:xfrm>
            <a:prstGeom prst="rect">
              <a:avLst/>
            </a:prstGeom>
          </p:spPr>
        </p:pic>
      </p:grpSp>
      <p:pic>
        <p:nvPicPr>
          <p:cNvPr id="24" name="Рисунок 23"/>
          <p:cNvPicPr>
            <a:picLocks noChangeAspect="1"/>
          </p:cNvPicPr>
          <p:nvPr/>
        </p:nvPicPr>
        <p:blipFill>
          <a:blip r:embed="rId8"/>
          <a:stretch>
            <a:fillRect/>
          </a:stretch>
        </p:blipFill>
        <p:spPr>
          <a:xfrm>
            <a:off x="2789226" y="2801619"/>
            <a:ext cx="6494111" cy="3711617"/>
          </a:xfrm>
          <a:prstGeom prst="rect">
            <a:avLst/>
          </a:prstGeom>
        </p:spPr>
      </p:pic>
    </p:spTree>
    <p:extLst>
      <p:ext uri="{BB962C8B-B14F-4D97-AF65-F5344CB8AC3E}">
        <p14:creationId xmlns:p14="http://schemas.microsoft.com/office/powerpoint/2010/main" val="31988468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63" presetClass="path" presetSubtype="0" repeatCount="indefinite" fill="hold" nodeType="withEffect">
                                  <p:stCondLst>
                                    <p:cond delay="0"/>
                                  </p:stCondLst>
                                  <p:endCondLst>
                                    <p:cond evt="onNext" delay="0">
                                      <p:tgtEl>
                                        <p:sldTgt/>
                                      </p:tgtEl>
                                    </p:cond>
                                  </p:endCondLst>
                                  <p:childTnLst>
                                    <p:animMotion origin="layout" path="M 2.29167E-6 -0.03704 L 1.46692 -0.03704 " pathEditMode="relative" rAng="0" ptsTypes="AA">
                                      <p:cBhvr>
                                        <p:cTn id="6" dur="5000" fill="hold"/>
                                        <p:tgtEl>
                                          <p:spTgt spid="25"/>
                                        </p:tgtEl>
                                        <p:attrNameLst>
                                          <p:attrName>ppt_x</p:attrName>
                                          <p:attrName>ppt_y</p:attrName>
                                        </p:attrNameLst>
                                      </p:cBhvr>
                                      <p:rCtr x="73346" y="0"/>
                                    </p:animMotion>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alphaModFix amt="31000"/>
            <a:lum/>
          </a:blip>
          <a:srcRect/>
          <a:stretch>
            <a:fillRect t="-12000" b="-12000"/>
          </a:stretch>
        </a:blipFill>
        <a:effectLst/>
      </p:bgPr>
    </p:bg>
    <p:spTree>
      <p:nvGrpSpPr>
        <p:cNvPr id="1" name=""/>
        <p:cNvGrpSpPr/>
        <p:nvPr/>
      </p:nvGrpSpPr>
      <p:grpSpPr>
        <a:xfrm>
          <a:off x="0" y="0"/>
          <a:ext cx="0" cy="0"/>
          <a:chOff x="0" y="0"/>
          <a:chExt cx="0" cy="0"/>
        </a:xfrm>
      </p:grpSpPr>
      <p:pic>
        <p:nvPicPr>
          <p:cNvPr id="10" name="Рисунок 9"/>
          <p:cNvPicPr>
            <a:picLocks noChangeAspect="1"/>
          </p:cNvPicPr>
          <p:nvPr/>
        </p:nvPicPr>
        <p:blipFill>
          <a:blip r:embed="rId3"/>
          <a:stretch>
            <a:fillRect/>
          </a:stretch>
        </p:blipFill>
        <p:spPr>
          <a:xfrm>
            <a:off x="0" y="-22344"/>
            <a:ext cx="12192000" cy="1342461"/>
          </a:xfrm>
          <a:prstGeom prst="rect">
            <a:avLst/>
          </a:prstGeom>
          <a:effectLst>
            <a:outerShdw blurRad="50800" dist="38100" dir="5400000" algn="t" rotWithShape="0">
              <a:prstClr val="black">
                <a:alpha val="40000"/>
              </a:prstClr>
            </a:outerShdw>
          </a:effectLst>
        </p:spPr>
      </p:pic>
      <p:pic>
        <p:nvPicPr>
          <p:cNvPr id="9" name="Рисунок 8"/>
          <p:cNvPicPr>
            <a:picLocks noChangeAspect="1"/>
          </p:cNvPicPr>
          <p:nvPr/>
        </p:nvPicPr>
        <p:blipFill>
          <a:blip r:embed="rId4"/>
          <a:stretch>
            <a:fillRect/>
          </a:stretch>
        </p:blipFill>
        <p:spPr>
          <a:xfrm>
            <a:off x="-254635" y="1379399"/>
            <a:ext cx="13065760" cy="1097101"/>
          </a:xfrm>
          <a:prstGeom prst="rect">
            <a:avLst/>
          </a:prstGeom>
          <a:effectLst>
            <a:outerShdw blurRad="50800" dist="38100" dir="8100000" algn="tr" rotWithShape="0">
              <a:prstClr val="black">
                <a:alpha val="40000"/>
              </a:prstClr>
            </a:outerShdw>
          </a:effectLst>
        </p:spPr>
      </p:pic>
      <p:sp>
        <p:nvSpPr>
          <p:cNvPr id="2" name="Заголовок 1"/>
          <p:cNvSpPr>
            <a:spLocks noGrp="1"/>
          </p:cNvSpPr>
          <p:nvPr>
            <p:ph type="ctrTitle"/>
          </p:nvPr>
        </p:nvSpPr>
        <p:spPr>
          <a:xfrm>
            <a:off x="1524000" y="123825"/>
            <a:ext cx="9144000" cy="1014274"/>
          </a:xfrm>
        </p:spPr>
        <p:txBody>
          <a:bodyPr>
            <a:normAutofit fontScale="90000"/>
          </a:bodyPr>
          <a:lstStyle/>
          <a:p>
            <a:r>
              <a:rPr lang="ru-RU" sz="4000" b="1" dirty="0" smtClean="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rPr>
              <a:t>Программно-аппаратный комплекс агрегации каналов</a:t>
            </a:r>
            <a:endParaRPr lang="ru-RU" sz="4000" b="1" dirty="0">
              <a:ln w="9525">
                <a:solidFill>
                  <a:schemeClr val="bg1"/>
                </a:solidFill>
                <a:prstDash val="solid"/>
              </a:ln>
              <a:solidFill>
                <a:schemeClr val="accent5"/>
              </a:solidFill>
              <a:effectLst>
                <a:outerShdw blurRad="12700" dist="38100" dir="2700000" algn="tl" rotWithShape="0">
                  <a:schemeClr val="accent5">
                    <a:lumMod val="60000"/>
                    <a:lumOff val="40000"/>
                  </a:schemeClr>
                </a:outerShdw>
              </a:effectLst>
              <a:latin typeface="Arial Black" panose="020B0A04020102020204" pitchFamily="34" charset="0"/>
            </a:endParaRPr>
          </a:p>
        </p:txBody>
      </p:sp>
      <p:pic>
        <p:nvPicPr>
          <p:cNvPr id="22" name="Рисунок 21"/>
          <p:cNvPicPr>
            <a:picLocks noChangeAspect="1"/>
          </p:cNvPicPr>
          <p:nvPr/>
        </p:nvPicPr>
        <p:blipFill>
          <a:blip r:embed="rId5"/>
          <a:stretch>
            <a:fillRect/>
          </a:stretch>
        </p:blipFill>
        <p:spPr>
          <a:xfrm>
            <a:off x="-10421815" y="4186970"/>
            <a:ext cx="2414813" cy="1865280"/>
          </a:xfrm>
          <a:prstGeom prst="rect">
            <a:avLst/>
          </a:prstGeom>
        </p:spPr>
      </p:pic>
      <p:sp>
        <p:nvSpPr>
          <p:cNvPr id="31" name="Подзаголовок 2"/>
          <p:cNvSpPr txBox="1">
            <a:spLocks/>
          </p:cNvSpPr>
          <p:nvPr/>
        </p:nvSpPr>
        <p:spPr>
          <a:xfrm>
            <a:off x="331477" y="1561417"/>
            <a:ext cx="9866260" cy="813483"/>
          </a:xfrm>
          <a:prstGeom prst="rect">
            <a:avLst/>
          </a:prstGeom>
        </p:spPr>
        <p:txBody>
          <a:bodyPr vert="horz" lIns="91440" tIns="45720" rIns="91440" bIns="45720" rtlCol="0">
            <a:noAutofit/>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mn-lt"/>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algn="just">
              <a:lnSpc>
                <a:spcPct val="100000"/>
              </a:lnSpc>
              <a:spcBef>
                <a:spcPts val="0"/>
              </a:spcBef>
              <a:spcAft>
                <a:spcPts val="600"/>
              </a:spcAft>
            </a:pPr>
            <a:r>
              <a:rPr lang="ru-RU" sz="1800" dirty="0" smtClean="0">
                <a:solidFill>
                  <a:srgbClr val="0070C0"/>
                </a:solidFill>
                <a:latin typeface="Arial" panose="020B0604020202020204" pitchFamily="34" charset="0"/>
                <a:cs typeface="Arial" panose="020B0604020202020204" pitchFamily="34" charset="0"/>
              </a:rPr>
              <a:t>Схема организации доступа в интернет с помощью Многоканального маршрутизатора (клиент) и Серверов агрегации (сервер)</a:t>
            </a:r>
          </a:p>
          <a:p>
            <a:pPr algn="just"/>
            <a:endParaRPr lang="ru-RU" sz="1800" dirty="0">
              <a:solidFill>
                <a:srgbClr val="0070C0"/>
              </a:solidFill>
              <a:latin typeface="Arial" panose="020B0604020202020204" pitchFamily="34" charset="0"/>
              <a:cs typeface="Arial" panose="020B0604020202020204" pitchFamily="34" charset="0"/>
            </a:endParaRPr>
          </a:p>
        </p:txBody>
      </p:sp>
      <p:pic>
        <p:nvPicPr>
          <p:cNvPr id="12" name="Picture 2"/>
          <p:cNvPicPr>
            <a:picLocks noChangeAspect="1" noChangeArrowheads="1"/>
          </p:cNvPicPr>
          <p:nvPr/>
        </p:nvPicPr>
        <p:blipFill>
          <a:blip r:embed="rId6">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908234" y="2476500"/>
            <a:ext cx="10502532" cy="4381499"/>
          </a:xfrm>
          <a:prstGeom prst="rect">
            <a:avLst/>
          </a:prstGeom>
          <a:noFill/>
          <a:ln>
            <a:noFill/>
          </a:ln>
          <a:effectLst>
            <a:softEdge rad="0"/>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Овал 3"/>
          <p:cNvSpPr/>
          <p:nvPr/>
        </p:nvSpPr>
        <p:spPr>
          <a:xfrm>
            <a:off x="2411722" y="2525850"/>
            <a:ext cx="2143125" cy="352425"/>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ru-RU" sz="1000" dirty="0" smtClean="0">
                <a:latin typeface="Arial Black" panose="020B0A04020102020204" pitchFamily="34" charset="0"/>
              </a:rPr>
              <a:t>Многоканальный маршрутизатор</a:t>
            </a:r>
            <a:endParaRPr lang="ru-RU" sz="1000" dirty="0">
              <a:latin typeface="Arial Black" panose="020B0A04020102020204" pitchFamily="34" charset="0"/>
            </a:endParaRPr>
          </a:p>
        </p:txBody>
      </p:sp>
    </p:spTree>
    <p:extLst>
      <p:ext uri="{BB962C8B-B14F-4D97-AF65-F5344CB8AC3E}">
        <p14:creationId xmlns:p14="http://schemas.microsoft.com/office/powerpoint/2010/main" val="1072792115"/>
      </p:ext>
    </p:extLst>
  </p:cSld>
  <p:clrMapOvr>
    <a:masterClrMapping/>
  </p:clrMapOvr>
  <p:timing>
    <p:tnLst>
      <p:par>
        <p:cTn id="1" dur="indefinite" restart="never" nodeType="tmRoot"/>
      </p:par>
    </p:tnLst>
  </p:timing>
</p:sld>
</file>

<file path=ppt/theme/theme1.xml><?xml version="1.0" encoding="utf-8"?>
<a:theme xmlns:a="http://schemas.openxmlformats.org/drawingml/2006/main" name="Тема Office">
  <a:themeElements>
    <a:clrScheme name="Стандартная">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Стандартная">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Стандартная">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
  <TotalTime>1562</TotalTime>
  <Words>627</Words>
  <Application>Microsoft Office PowerPoint</Application>
  <PresentationFormat>Широкоэкранный</PresentationFormat>
  <Paragraphs>134</Paragraphs>
  <Slides>12</Slides>
  <Notes>0</Notes>
  <HiddenSlides>0</HiddenSlides>
  <MMClips>0</MMClips>
  <ScaleCrop>false</ScaleCrop>
  <HeadingPairs>
    <vt:vector size="6" baseType="variant">
      <vt:variant>
        <vt:lpstr>Использованные шрифты</vt:lpstr>
      </vt:variant>
      <vt:variant>
        <vt:i4>5</vt:i4>
      </vt:variant>
      <vt:variant>
        <vt:lpstr>Тема</vt:lpstr>
      </vt:variant>
      <vt:variant>
        <vt:i4>1</vt:i4>
      </vt:variant>
      <vt:variant>
        <vt:lpstr>Заголовки слайдов</vt:lpstr>
      </vt:variant>
      <vt:variant>
        <vt:i4>12</vt:i4>
      </vt:variant>
    </vt:vector>
  </HeadingPairs>
  <TitlesOfParts>
    <vt:vector size="18" baseType="lpstr">
      <vt:lpstr>Arial</vt:lpstr>
      <vt:lpstr>Arial Black</vt:lpstr>
      <vt:lpstr>Calibri</vt:lpstr>
      <vt:lpstr>Calibri Light</vt:lpstr>
      <vt:lpstr>Wingdings</vt:lpstr>
      <vt:lpstr>Тема Office</vt:lpstr>
      <vt:lpstr>Методы агрегации каналов</vt:lpstr>
      <vt:lpstr>Режим балансировки </vt:lpstr>
      <vt:lpstr>Объединение интерфейсов</vt:lpstr>
      <vt:lpstr>Объединение интерфейсов</vt:lpstr>
      <vt:lpstr>Деградация канала</vt:lpstr>
      <vt:lpstr>Интеллектуальная агрегация </vt:lpstr>
      <vt:lpstr>Интеллектуальная агрегация </vt:lpstr>
      <vt:lpstr>Интеллектуальная агрегация</vt:lpstr>
      <vt:lpstr>Программно-аппаратный комплекс агрегации каналов</vt:lpstr>
      <vt:lpstr>Программно-аппаратный комплекс агрегации каналов</vt:lpstr>
      <vt:lpstr>Программно-аппаратный комплекс агрегации каналов</vt:lpstr>
      <vt:lpstr>Программно-аппаратный комплекс агрегации каналов</vt:lpstr>
    </vt:vector>
  </TitlesOfParts>
  <Company>Комтелеком-Т</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Презентация PowerPoint</dc:title>
  <dc:creator>Александр</dc:creator>
  <cp:lastModifiedBy>Александр</cp:lastModifiedBy>
  <cp:revision>166</cp:revision>
  <dcterms:created xsi:type="dcterms:W3CDTF">2018-09-19T08:36:14Z</dcterms:created>
  <dcterms:modified xsi:type="dcterms:W3CDTF">2019-02-15T11:14:23Z</dcterms:modified>
</cp:coreProperties>
</file>